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8" r:id="rId13"/>
  </p:sldIdLst>
  <p:sldSz cx="12192000" cy="6858000"/>
  <p:notesSz cx="12192000" cy="6858000"/>
  <p:embeddedFontLst>
    <p:embeddedFont>
      <p:font typeface="Times New Roman" panose="02020603050405020304" pitchFamily="18" charset="0"/>
      <p:regular r:id="rId14"/>
      <p:bold r:id="rId15"/>
    </p:embeddedFont>
    <p:embeddedFont>
      <p:font typeface="Arial" panose="020B060402020202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4B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6B6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6B6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7083" y="1576730"/>
            <a:ext cx="522478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B44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6B6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93B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640" y="6377939"/>
                </a:moveTo>
                <a:lnTo>
                  <a:pt x="0" y="6377939"/>
                </a:lnTo>
                <a:lnTo>
                  <a:pt x="0" y="0"/>
                </a:lnTo>
                <a:lnTo>
                  <a:pt x="11724640" y="0"/>
                </a:lnTo>
                <a:lnTo>
                  <a:pt x="1172464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8787" y="272717"/>
            <a:ext cx="567442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F6B61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878" y="1079684"/>
            <a:ext cx="10816242" cy="142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metnoibezbedno.gov.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noibezbedno.gov.rs/" TargetMode="External"/><Relationship Id="rId2" Type="http://schemas.openxmlformats.org/officeDocument/2006/relationships/hyperlink" Target="mailto:bit@mtt.gov.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4800" y="431800"/>
            <a:ext cx="6507175" cy="5986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1" y="272717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algn="ctr">
              <a:lnSpc>
                <a:spcPct val="100000"/>
              </a:lnSpc>
              <a:spcBef>
                <a:spcPts val="100"/>
              </a:spcBef>
            </a:pPr>
            <a:r>
              <a:rPr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Сајт</a:t>
            </a:r>
            <a:r>
              <a:rPr u="sng" spc="-75" dirty="0">
                <a:solidFill>
                  <a:srgbClr val="001F60"/>
                </a:solidFill>
              </a:rPr>
              <a:t> </a:t>
            </a:r>
            <a:r>
              <a:rPr lang="sr-Latn-RS" u="sng" spc="-75" dirty="0" smtClean="0">
                <a:solidFill>
                  <a:srgbClr val="001F60"/>
                </a:solidFill>
              </a:rPr>
              <a:t>   </a:t>
            </a:r>
            <a:r>
              <a:rPr u="sng" spc="-5" dirty="0" smtClean="0">
                <a:hlinkClick r:id="rId2"/>
              </a:rPr>
              <a:t>www.pametnoibezbedno.gov.r</a:t>
            </a:r>
            <a:r>
              <a:rPr lang="sr-Latn-RS" u="sng" spc="-5" dirty="0" smtClean="0">
                <a:hlinkClick r:id="rId2"/>
              </a:rPr>
              <a:t>s</a:t>
            </a:r>
            <a:endParaRPr u="sng" spc="-5" dirty="0">
              <a:hlinkClick r:id="rId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524000"/>
            <a:ext cx="10694372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" indent="4572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Сајт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F6B614"/>
                </a:solidFill>
                <a:uFill>
                  <a:solidFill>
                    <a:srgbClr val="F6B614"/>
                  </a:solidFill>
                </a:uFill>
                <a:latin typeface="Times New Roman"/>
                <a:cs typeface="Times New Roman"/>
                <a:hlinkClick r:id="rId2"/>
              </a:rPr>
              <a:t>pametnoibezbedno.gov.rs</a:t>
            </a:r>
            <a:r>
              <a:rPr sz="2000" spc="-10" dirty="0">
                <a:solidFill>
                  <a:srgbClr val="F6B61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канал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путем којег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едукатори</a:t>
            </a:r>
            <a:r>
              <a:rPr sz="2000" spc="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Националног контакт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за безбедност деце 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интернету врше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онлајн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едукацију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грађана.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0000"/>
              </a:lnSpc>
            </a:pP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lang="sr-Latn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допуњен</a:t>
            </a:r>
            <a:r>
              <a:rPr lang="sr-Latn-RS" sz="2000" spc="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10" dirty="0" smtClean="0">
                <a:solidFill>
                  <a:srgbClr val="4B4444"/>
                </a:solidFill>
                <a:latin typeface="Times New Roman"/>
                <a:cs typeface="Times New Roman"/>
              </a:rPr>
              <a:t>je 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одељ</a:t>
            </a:r>
            <a:r>
              <a:rPr lang="sr-Latn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a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spc="-1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Дигатална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библиотека</a:t>
            </a:r>
            <a:r>
              <a:rPr sz="2000" b="1" spc="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оквиру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налазе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информативни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едукативни</a:t>
            </a:r>
            <a:r>
              <a:rPr sz="2000" spc="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материјали</a:t>
            </a:r>
            <a:r>
              <a:rPr sz="2000" spc="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правилној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безбедној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дигиталних</a:t>
            </a:r>
            <a:r>
              <a:rPr sz="2000" spc="5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технологија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lang="sr-Cyrl-RS" sz="2000" dirty="0" smtClean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 за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превенцију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насиља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школама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називом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Чувам</a:t>
            </a:r>
            <a:r>
              <a:rPr lang="ru-RU" sz="2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те“.</a:t>
            </a: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презентација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децу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родитеље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безбедности </a:t>
            </a: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интернету.</a:t>
            </a: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Светског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Економског Форума (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Economic Forum)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дигиталном образовању и утицају вируса 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19. </a:t>
            </a:r>
            <a:endParaRPr lang="sr-Cyrl-RS" sz="2000" dirty="0" smtClean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Пројекције о завршетку вируса ЦОВИД 19 Универзитета за технологију и дизајн у Сингапуру </a:t>
            </a:r>
            <a:r>
              <a:rPr lang="sr-Cyrl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  <a:r>
              <a:rPr lang="sr-Latn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r-Latn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r-Latn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sr-Latn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r-Latn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sr-Latn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sr-Latn-RS" sz="2000" dirty="0" smtClean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Приручник</a:t>
            </a:r>
            <a:r>
              <a:rPr lang="ru-RU" sz="2000" dirty="0" smtClean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свакодневно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поступање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циљу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превенције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контроле вируса COVID 19 "</a:t>
            </a:r>
            <a:endParaRPr lang="ru-RU" sz="2000" dirty="0" smtClean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"/>
            <a:ext cx="4800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95700"/>
            <a:ext cx="4610100" cy="295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7" y="3657599"/>
            <a:ext cx="4686300" cy="298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91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90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800" y="1358900"/>
            <a:ext cx="11503025" cy="5034280"/>
            <a:chOff x="431800" y="1358900"/>
            <a:chExt cx="11503025" cy="5034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2900" y="1358900"/>
              <a:ext cx="5241302" cy="50339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485900"/>
              <a:ext cx="6406134" cy="4017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582" y="2223463"/>
            <a:ext cx="71202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890" algn="ctr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Извештај </a:t>
            </a:r>
            <a:r>
              <a:rPr sz="3600" u="none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о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раду </a:t>
            </a: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Националног </a:t>
            </a:r>
            <a:r>
              <a:rPr sz="3600" u="none" spc="-5" dirty="0">
                <a:solidFill>
                  <a:srgbClr val="001F60"/>
                </a:solid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контакт</a:t>
            </a:r>
            <a:r>
              <a:rPr sz="3600" u="none" spc="-3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центра</a:t>
            </a:r>
            <a:r>
              <a:rPr sz="3600" u="none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за</a:t>
            </a:r>
            <a:r>
              <a:rPr sz="3600" u="none" spc="-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безбедност</a:t>
            </a:r>
            <a:r>
              <a:rPr sz="3600" u="none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деце </a:t>
            </a:r>
            <a:r>
              <a:rPr sz="3600" u="none" spc="-885" dirty="0">
                <a:solidFill>
                  <a:srgbClr val="001F60"/>
                </a:solid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на</a:t>
            </a:r>
            <a:r>
              <a:rPr sz="3600" u="none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интернету</a:t>
            </a: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за</a:t>
            </a:r>
            <a:r>
              <a:rPr sz="3600" u="none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20</a:t>
            </a:r>
            <a:r>
              <a:rPr lang="sr-Latn-RS" sz="3600" u="none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20</a:t>
            </a:r>
            <a:r>
              <a:rPr sz="3600" u="none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.</a:t>
            </a:r>
            <a:r>
              <a:rPr sz="3600" u="none" spc="-10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годину</a:t>
            </a:r>
            <a:endParaRPr sz="3600" u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063" y="890065"/>
            <a:ext cx="104578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870" marR="5080" indent="-4154804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Национални</a:t>
            </a:r>
            <a:r>
              <a:rPr sz="3600" u="none" spc="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контакт</a:t>
            </a:r>
            <a:r>
              <a:rPr sz="3600" u="none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центaр</a:t>
            </a: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за</a:t>
            </a:r>
            <a:r>
              <a:rPr sz="3600" u="none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безбедност</a:t>
            </a:r>
            <a:r>
              <a:rPr sz="3600"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деце</a:t>
            </a:r>
            <a:r>
              <a:rPr sz="3600" u="none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на </a:t>
            </a:r>
            <a:r>
              <a:rPr sz="3600" u="none" spc="-885" dirty="0">
                <a:solidFill>
                  <a:srgbClr val="001F60"/>
                </a:solidFill>
              </a:rPr>
              <a:t> </a:t>
            </a:r>
            <a:r>
              <a:rPr sz="3600"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интернету</a:t>
            </a:r>
            <a:endParaRPr sz="3600" u="none" dirty="0"/>
          </a:p>
        </p:txBody>
      </p:sp>
      <p:sp>
        <p:nvSpPr>
          <p:cNvPr id="3" name="object 3"/>
          <p:cNvSpPr txBox="1"/>
          <p:nvPr/>
        </p:nvSpPr>
        <p:spPr>
          <a:xfrm>
            <a:off x="685689" y="2266912"/>
            <a:ext cx="1079754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Национални контакт центар за безбедност деце на интернету почео је са 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радом 27. </a:t>
            </a:r>
            <a:r>
              <a:rPr sz="2400" spc="-58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фебруара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2017.</a:t>
            </a:r>
            <a:r>
              <a:rPr sz="24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јединствено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место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пружање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савета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4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паметном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безбедном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интернета,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прослеђивање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4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штетном,</a:t>
            </a:r>
            <a:r>
              <a:rPr sz="24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непримереном</a:t>
            </a:r>
            <a:r>
              <a:rPr sz="24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4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нелегалном садржају</a:t>
            </a:r>
            <a:r>
              <a:rPr sz="24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понашању</a:t>
            </a:r>
            <a:r>
              <a:rPr sz="24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 интернету.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4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4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Центром</a:t>
            </a:r>
            <a:r>
              <a:rPr sz="24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успоставља</a:t>
            </a:r>
            <a:r>
              <a:rPr sz="24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4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путем: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19833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  <a:hlinkClick r:id="rId2"/>
              </a:rPr>
              <a:t>bit@mtt.gov.rs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  <a:hlinkClick r:id="rId3"/>
              </a:rPr>
              <a:t>www.pametnoibezbedno.gov.rs</a:t>
            </a:r>
            <a:endParaRPr sz="2400" dirty="0">
              <a:latin typeface="Times New Roman"/>
              <a:cs typeface="Times New Roman"/>
            </a:endParaRPr>
          </a:p>
          <a:p>
            <a:pPr marL="736600" indent="-723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400" spc="-5" dirty="0">
                <a:solidFill>
                  <a:srgbClr val="4B4444"/>
                </a:solidFill>
                <a:latin typeface="Times New Roman"/>
                <a:cs typeface="Times New Roman"/>
              </a:rPr>
              <a:t>PAMETNO&amp;BEZBEDNO</a:t>
            </a:r>
            <a:endParaRPr sz="2400" dirty="0">
              <a:latin typeface="Times New Roman"/>
              <a:cs typeface="Times New Roman"/>
            </a:endParaRPr>
          </a:p>
          <a:p>
            <a:pPr marL="736600" indent="-723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400" dirty="0">
                <a:solidFill>
                  <a:srgbClr val="4B4444"/>
                </a:solidFill>
                <a:latin typeface="Times New Roman"/>
                <a:cs typeface="Times New Roman"/>
              </a:rPr>
              <a:t>#pametnoibezbedno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00" y="5486403"/>
            <a:ext cx="495300" cy="831850"/>
            <a:chOff x="914400" y="5486403"/>
            <a:chExt cx="495300" cy="831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00" y="5956294"/>
              <a:ext cx="374147" cy="361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5486403"/>
              <a:ext cx="494784" cy="475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200" y="621154"/>
            <a:ext cx="103073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2615" marR="5080" indent="-313055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Активности Националног контакт центра за </a:t>
            </a:r>
            <a:r>
              <a:rPr u="none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безбедност </a:t>
            </a: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деце на </a:t>
            </a:r>
            <a:r>
              <a:rPr u="none" spc="-685" dirty="0">
                <a:solidFill>
                  <a:srgbClr val="001F60"/>
                </a:solidFill>
              </a:rPr>
              <a:t> </a:t>
            </a: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интернету</a:t>
            </a:r>
            <a:r>
              <a:rPr u="none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u="none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у </a:t>
            </a:r>
            <a:r>
              <a:rPr u="none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20</a:t>
            </a:r>
            <a:r>
              <a:rPr lang="sr-Cyrl-RS" u="none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20</a:t>
            </a:r>
            <a:r>
              <a:rPr u="none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.</a:t>
            </a:r>
            <a:r>
              <a:rPr u="none" spc="-5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години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438400"/>
            <a:ext cx="1031753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  <a:tab pos="1613535" algn="l"/>
                <a:tab pos="2017395" algn="l"/>
                <a:tab pos="2899410" algn="l"/>
                <a:tab pos="4241800" algn="l"/>
                <a:tab pos="4888230" algn="l"/>
                <a:tab pos="5179695" algn="l"/>
                <a:tab pos="6375400" algn="l"/>
                <a:tab pos="6657340" algn="l"/>
                <a:tab pos="7904480" algn="l"/>
                <a:tab pos="9065895" algn="l"/>
                <a:tab pos="1031621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Едукациј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е	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а	терену	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дукациј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е	и	родитеља	о	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правилно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ј	употреби	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и 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које вребају децу на интернету)</a:t>
            </a:r>
            <a:endParaRPr sz="2000" dirty="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Онлајн едукације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путем сајта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налога на друштвеним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мрежама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в</a:t>
            </a:r>
            <a:r>
              <a:rPr lang="sr-Cyrl-RS"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ебинари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онтинуирано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ажурирање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садржаја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 сајту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друштвеним мрежама)</a:t>
            </a:r>
            <a:endParaRPr sz="2000" dirty="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надлежним институцијама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реирање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упућивање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предмета контакт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особама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из надлежних институција са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којима Центар сарађује)</a:t>
            </a:r>
            <a:endParaRPr sz="2000" dirty="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</a:t>
            </a:r>
            <a:r>
              <a:rPr sz="2000" spc="3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3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међународним</a:t>
            </a:r>
            <a:r>
              <a:rPr sz="2000" spc="35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3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домаћим</a:t>
            </a:r>
            <a:r>
              <a:rPr sz="2000" spc="33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организацијама</a:t>
            </a:r>
            <a:r>
              <a:rPr sz="2000" spc="32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рганизација</a:t>
            </a:r>
            <a:r>
              <a:rPr sz="2000" spc="31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догађаја</a:t>
            </a:r>
            <a:r>
              <a:rPr sz="2000" spc="3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3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креирање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заједничких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материјала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циљу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подизања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свести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могућим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опасностима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интернету)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Учешће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организација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многобројних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догађаја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конференција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1" y="838200"/>
            <a:ext cx="76949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2800" b="1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28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8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следећим</a:t>
            </a:r>
            <a:r>
              <a:rPr sz="28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r>
              <a:rPr sz="20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: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599" y="2209800"/>
            <a:ext cx="10685529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Међународни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дан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безбедног</a:t>
            </a:r>
            <a:r>
              <a:rPr sz="2000" spc="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020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Safer</a:t>
            </a:r>
            <a:r>
              <a:rPr lang="sr-Latn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internet </a:t>
            </a:r>
            <a:r>
              <a:rPr lang="sr-Latn-RS"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day</a:t>
            </a:r>
            <a:r>
              <a:rPr lang="sr-Latn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2020.)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Hackteen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Обук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з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вршњачке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едукаторе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Црвеног крста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Безбеднос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т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заштит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пр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инфомационо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-комуникационих технологија“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Кампања на друштвеним мрежама са познатим личностима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Учешће на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вебинарима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SIC +(</a:t>
            </a:r>
            <a:r>
              <a:rPr lang="sr-Latn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Safer</a:t>
            </a:r>
            <a:r>
              <a:rPr lang="sr-Latn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I</a:t>
            </a:r>
            <a:r>
              <a:rPr lang="sr-Latn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nternet Centar) 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програма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за родитеље на тему „Како да заштитите своје дете у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онлине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свету“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за учитеље у организацији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Унитас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фонда, ЕУ инфо Центра и Удружењем сомборских учитеља, под називом „Заштита деце од опасности на интернету и трговине људима“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Сарадња са Саветом Европе 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Кратки спотови под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називом:“Док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корона влада у свету будимо безбедни на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нету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“ за РТС Планету </a:t>
            </a:r>
            <a:endParaRPr lang="sr-Latn-RS" sz="2000" spc="-5" dirty="0" smtClean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Видео презентације за децу и родитеље на тему безбедности деце на интернету.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6582" y="230816"/>
            <a:ext cx="1934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Статистика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073" y="844627"/>
            <a:ext cx="10668000" cy="576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Укупна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комуникација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регисторована у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Националном контакт центру за безбедност деце на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интернету,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остварена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путем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телефонских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позива, мeјлова, пријава путем сајта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друштвених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мрежа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2020. </a:t>
            </a:r>
            <a:r>
              <a:rPr sz="2000" b="1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b="1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износи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001F60"/>
                </a:solidFill>
                <a:latin typeface="Times New Roman"/>
                <a:cs typeface="Times New Roman"/>
              </a:rPr>
              <a:t>7275</a:t>
            </a:r>
            <a:r>
              <a:rPr sz="2000" b="1" dirty="0" smtClean="0">
                <a:solidFill>
                  <a:srgbClr val="001F6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Укупно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креираних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предмета:</a:t>
            </a:r>
            <a:r>
              <a:rPr sz="2000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142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2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саветодавне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природе:</a:t>
            </a:r>
            <a:r>
              <a:rPr sz="2000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134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Прослеђени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институцијама:</a:t>
            </a:r>
            <a:r>
              <a:rPr sz="20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81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Највећи број предмета који су креирани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Центру су предмети који су заведени под категоријом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информисања, саветовања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едукације. Овакав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тип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предмета представљају пријаве које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оператери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Центра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решавају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без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упућивања и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најчешће се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односе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 категорије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техничке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подршке,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родитељског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надзора, пријава лажних или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хакованих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налога, као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савети пунолетним грађанима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који начин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они треба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да поступе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уколико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су мета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интернет насиља.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8061" y="354618"/>
            <a:ext cx="3038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Упућени</a:t>
            </a:r>
            <a:r>
              <a:rPr u="none" spc="-8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 </a:t>
            </a:r>
            <a:r>
              <a:rPr u="none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предмети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447800"/>
            <a:ext cx="10242279" cy="4644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Поред предмета који су заведени под категоријом информисања,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Центру се формирају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упућују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надлежним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4B4444"/>
                </a:solidFill>
                <a:latin typeface="Times New Roman"/>
                <a:cs typeface="Times New Roman"/>
              </a:rPr>
              <a:t>81</a:t>
            </a:r>
            <a:r>
              <a:rPr sz="2000" b="1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Тужилаштво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криминал:</a:t>
            </a:r>
            <a:r>
              <a:rPr sz="2000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39</a:t>
            </a:r>
            <a:endParaRPr sz="20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Основна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јавна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тужилаштва:</a:t>
            </a:r>
            <a:r>
              <a:rPr sz="2000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8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послова:</a:t>
            </a:r>
            <a:r>
              <a:rPr sz="2000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10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науке,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просвете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технолошког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развоја:</a:t>
            </a:r>
            <a:r>
              <a:rPr sz="2000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19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3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здравља:</a:t>
            </a:r>
            <a:r>
              <a:rPr sz="2000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0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Министарство за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рад,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запошљавање,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борачка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социјална</a:t>
            </a:r>
            <a:r>
              <a:rPr sz="2000" spc="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питања:</a:t>
            </a:r>
            <a:r>
              <a:rPr sz="2000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5</a:t>
            </a:r>
            <a:endParaRPr sz="20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238760">
              <a:lnSpc>
                <a:spcPct val="100000"/>
              </a:lnSpc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Највећи број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упућених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предмета представљају пријаве које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себи садрже кривична дела под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категоријама врбовање,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узнемиравање и 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дечија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порнографија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упућене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су Тужилаштву за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 криминал, Министарству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унутрашњих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послова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Основним јавним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тужилаштвима. 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1977" y="480004"/>
            <a:ext cx="1915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Превенција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878" y="1079684"/>
            <a:ext cx="106821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године едукатори Националног контакт центра за безбедност деце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, због </a:t>
            </a:r>
            <a:r>
              <a:rPr lang="sr-Latn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covid</a:t>
            </a:r>
            <a:r>
              <a:rPr lang="sr-Latn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пандемије</a:t>
            </a:r>
            <a:r>
              <a:rPr lang="sr-Latn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и поштовања епидемиолошких мера, одржали су 6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вебинара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за учитеље.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0700" y="2890714"/>
            <a:ext cx="3759200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5811"/>
            <a:ext cx="3931199" cy="276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59" y="3415811"/>
            <a:ext cx="36830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0291" y="577711"/>
            <a:ext cx="1476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</a:rPr>
              <a:t>Сарадња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282962"/>
            <a:ext cx="10445658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975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Националн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1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2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ин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тернету</a:t>
            </a:r>
            <a:r>
              <a:rPr sz="2000" spc="1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креирао је</a:t>
            </a:r>
            <a:r>
              <a:rPr sz="2000" spc="1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постер</a:t>
            </a:r>
            <a:r>
              <a:rPr sz="2000" spc="1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„10</a:t>
            </a:r>
            <a:r>
              <a:rPr sz="2000" spc="1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правила</a:t>
            </a:r>
            <a:r>
              <a:rPr sz="2000" spc="1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безбедно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понашање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“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који је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инсертован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у новогодишњем броју </a:t>
            </a:r>
            <a:r>
              <a:rPr lang="sr-Cyrl-RS" sz="2000" b="1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Политикиног Малог Забавника, 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у 30 000 примерака.</a:t>
            </a:r>
            <a:endParaRPr sz="2000" b="1" dirty="0" smtClean="0">
              <a:latin typeface="Times New Roman"/>
              <a:cs typeface="Times New Roman"/>
            </a:endParaRP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dirty="0" smtClean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сарадњи</a:t>
            </a:r>
            <a:r>
              <a:rPr sz="2000" spc="20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Unitas</a:t>
            </a:r>
            <a:r>
              <a:rPr sz="2000" b="1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фондом</a:t>
            </a:r>
            <a:r>
              <a:rPr lang="sr-Cyrl-RS" sz="2000" b="1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организовани су </a:t>
            </a:r>
            <a:r>
              <a:rPr lang="sr-Cyrl-RS" sz="2000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за учитеље.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Настављена је успешна сарадња са</a:t>
            </a:r>
            <a:r>
              <a:rPr lang="sr-Latn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организацијом </a:t>
            </a:r>
            <a:r>
              <a:rPr lang="sr-Latn-RS" sz="2000" b="1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Save </a:t>
            </a:r>
            <a:r>
              <a:rPr lang="sr-Latn-RS" sz="2000" b="1" spc="-5" dirty="0" err="1" smtClean="0">
                <a:solidFill>
                  <a:srgbClr val="4B4444"/>
                </a:solidFill>
                <a:latin typeface="Times New Roman"/>
                <a:cs typeface="Times New Roman"/>
              </a:rPr>
              <a:t>the</a:t>
            </a:r>
            <a:r>
              <a:rPr lang="sr-Latn-RS" sz="2000" b="1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Children</a:t>
            </a:r>
            <a:r>
              <a:rPr lang="sr-Cyrl-RS" sz="2000" b="1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smtClean="0">
                <a:solidFill>
                  <a:srgbClr val="4B4444"/>
                </a:solidFill>
                <a:latin typeface="Times New Roman"/>
                <a:cs typeface="Times New Roman"/>
              </a:rPr>
              <a:t>у виду креирања и размене едукативног материјала.</a:t>
            </a:r>
          </a:p>
          <a:p>
            <a:pPr marL="12700" marR="465455" indent="457200">
              <a:lnSpc>
                <a:spcPct val="150000"/>
              </a:lnSpc>
            </a:pP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Mali Politikin Zabavnik - broj 240, 1. jan 2021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657600"/>
            <a:ext cx="2133600" cy="2827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72119"/>
              </p:ext>
            </p:extLst>
          </p:nvPr>
        </p:nvGraphicFramePr>
        <p:xfrm>
          <a:off x="6137229" y="3733800"/>
          <a:ext cx="2244771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7229" y="3733800"/>
                        <a:ext cx="2244771" cy="275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800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Office Theme</vt:lpstr>
      <vt:lpstr>PDF</vt:lpstr>
      <vt:lpstr>PowerPoint Presentation</vt:lpstr>
      <vt:lpstr>Извештај о раду Националног  контакт центра за безбедност деце  на интернету за 2020. годину</vt:lpstr>
      <vt:lpstr>Национални контакт центaр за безбедност деце на  интернету</vt:lpstr>
      <vt:lpstr>Активности Националног контакт центра за безбедност деце на  интернету у 2020. години</vt:lpstr>
      <vt:lpstr>PowerPoint Presentation</vt:lpstr>
      <vt:lpstr>Статистика</vt:lpstr>
      <vt:lpstr>Упућени предмети</vt:lpstr>
      <vt:lpstr>Превенција</vt:lpstr>
      <vt:lpstr>Сарадња</vt:lpstr>
      <vt:lpstr>Сајт    www.pametnoibezbedno.gov.rs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Zamzar</dc:creator>
  <cp:lastModifiedBy>operater6</cp:lastModifiedBy>
  <cp:revision>29</cp:revision>
  <dcterms:created xsi:type="dcterms:W3CDTF">2021-02-06T09:36:50Z</dcterms:created>
  <dcterms:modified xsi:type="dcterms:W3CDTF">2021-03-26T13:05:34Z</dcterms:modified>
</cp:coreProperties>
</file>