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9" r:id="rId6"/>
    <p:sldId id="275" r:id="rId7"/>
    <p:sldId id="265" r:id="rId8"/>
    <p:sldId id="274" r:id="rId9"/>
    <p:sldId id="276" r:id="rId10"/>
    <p:sldId id="260" r:id="rId11"/>
    <p:sldId id="271" r:id="rId12"/>
    <p:sldId id="261" r:id="rId13"/>
    <p:sldId id="262" r:id="rId14"/>
    <p:sldId id="280" r:id="rId15"/>
    <p:sldId id="263" r:id="rId16"/>
    <p:sldId id="278" r:id="rId17"/>
    <p:sldId id="272" r:id="rId18"/>
  </p:sldIdLst>
  <p:sldSz cx="12192000" cy="6858000"/>
  <p:notesSz cx="12192000" cy="6858000"/>
  <p:embeddedFontLst>
    <p:embeddedFont>
      <p:font typeface="Arial" panose="020B06040202020202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rbel" panose="020B0503020204020204" pitchFamily="34" charset="0"/>
      <p:regular r:id="rId25"/>
      <p:bold r:id="rId26"/>
      <p:italic r:id="rId27"/>
      <p:boldItalic r:id="rId28"/>
    </p:embeddedFont>
    <p:embeddedFont>
      <p:font typeface="Times New Roman" panose="02020603050405020304" pitchFamily="18" charset="0"/>
      <p:regular r:id="rId29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agana Živankov" initials="DŽ" lastIdx="1" clrIdx="0">
    <p:extLst>
      <p:ext uri="{19B8F6BF-5375-455C-9EA6-DF929625EA0E}">
        <p15:presenceInfo xmlns:p15="http://schemas.microsoft.com/office/powerpoint/2012/main" userId="S-1-5-21-1487641033-1019195653-2548230883-246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444"/>
    <a:srgbClr val="19408D"/>
    <a:srgbClr val="CC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682C07-261A-4B26-B825-0EFDFC485F44}" v="1" dt="2024-01-24T13:10:46.78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a Pecić" userId="142bf127-4c99-4d97-9ec5-71c648deb292" providerId="ADAL" clId="{8F682C07-261A-4B26-B825-0EFDFC485F44}"/>
    <pc:docChg chg="undo custSel addSld delSld modSld">
      <pc:chgData name="Olivera Pecić" userId="142bf127-4c99-4d97-9ec5-71c648deb292" providerId="ADAL" clId="{8F682C07-261A-4B26-B825-0EFDFC485F44}" dt="2024-01-24T13:17:18.595" v="221" actId="313"/>
      <pc:docMkLst>
        <pc:docMk/>
      </pc:docMkLst>
      <pc:sldChg chg="modSp mod">
        <pc:chgData name="Olivera Pecić" userId="142bf127-4c99-4d97-9ec5-71c648deb292" providerId="ADAL" clId="{8F682C07-261A-4B26-B825-0EFDFC485F44}" dt="2024-01-24T13:17:18.595" v="221" actId="313"/>
        <pc:sldMkLst>
          <pc:docMk/>
          <pc:sldMk cId="3132106867" sldId="280"/>
        </pc:sldMkLst>
        <pc:spChg chg="mod">
          <ac:chgData name="Olivera Pecić" userId="142bf127-4c99-4d97-9ec5-71c648deb292" providerId="ADAL" clId="{8F682C07-261A-4B26-B825-0EFDFC485F44}" dt="2024-01-24T13:08:35.608" v="97" actId="1076"/>
          <ac:spMkLst>
            <pc:docMk/>
            <pc:sldMk cId="3132106867" sldId="280"/>
            <ac:spMk id="2" creationId="{00000000-0000-0000-0000-000000000000}"/>
          </ac:spMkLst>
        </pc:spChg>
        <pc:spChg chg="mod">
          <ac:chgData name="Olivera Pecić" userId="142bf127-4c99-4d97-9ec5-71c648deb292" providerId="ADAL" clId="{8F682C07-261A-4B26-B825-0EFDFC485F44}" dt="2024-01-24T13:15:10.865" v="159" actId="120"/>
          <ac:spMkLst>
            <pc:docMk/>
            <pc:sldMk cId="3132106867" sldId="280"/>
            <ac:spMk id="3" creationId="{00000000-0000-0000-0000-000000000000}"/>
          </ac:spMkLst>
        </pc:spChg>
        <pc:spChg chg="mod">
          <ac:chgData name="Olivera Pecić" userId="142bf127-4c99-4d97-9ec5-71c648deb292" providerId="ADAL" clId="{8F682C07-261A-4B26-B825-0EFDFC485F44}" dt="2024-01-24T13:17:18.595" v="221" actId="313"/>
          <ac:spMkLst>
            <pc:docMk/>
            <pc:sldMk cId="3132106867" sldId="280"/>
            <ac:spMk id="6" creationId="{34C0BAA0-7E1C-4BC8-A41E-DD50F06A5536}"/>
          </ac:spMkLst>
        </pc:spChg>
        <pc:picChg chg="mod">
          <ac:chgData name="Olivera Pecić" userId="142bf127-4c99-4d97-9ec5-71c648deb292" providerId="ADAL" clId="{8F682C07-261A-4B26-B825-0EFDFC485F44}" dt="2024-01-24T13:15:30.512" v="162" actId="1076"/>
          <ac:picMkLst>
            <pc:docMk/>
            <pc:sldMk cId="3132106867" sldId="280"/>
            <ac:picMk id="7" creationId="{717E586E-722D-4AA1-A57F-FB79C92D8233}"/>
          </ac:picMkLst>
        </pc:picChg>
        <pc:picChg chg="mod">
          <ac:chgData name="Olivera Pecić" userId="142bf127-4c99-4d97-9ec5-71c648deb292" providerId="ADAL" clId="{8F682C07-261A-4B26-B825-0EFDFC485F44}" dt="2024-01-24T13:15:23.851" v="160" actId="1076"/>
          <ac:picMkLst>
            <pc:docMk/>
            <pc:sldMk cId="3132106867" sldId="280"/>
            <ac:picMk id="9" creationId="{22D68D5B-3B21-4BE0-87C1-D931DA561C38}"/>
          </ac:picMkLst>
        </pc:picChg>
        <pc:picChg chg="mod">
          <ac:chgData name="Olivera Pecić" userId="142bf127-4c99-4d97-9ec5-71c648deb292" providerId="ADAL" clId="{8F682C07-261A-4B26-B825-0EFDFC485F44}" dt="2024-01-24T13:15:36.863" v="163" actId="1076"/>
          <ac:picMkLst>
            <pc:docMk/>
            <pc:sldMk cId="3132106867" sldId="280"/>
            <ac:picMk id="11" creationId="{06547866-239F-4515-8C36-C8A88FC060DE}"/>
          </ac:picMkLst>
        </pc:picChg>
      </pc:sldChg>
      <pc:sldChg chg="new del">
        <pc:chgData name="Olivera Pecić" userId="142bf127-4c99-4d97-9ec5-71c648deb292" providerId="ADAL" clId="{8F682C07-261A-4B26-B825-0EFDFC485F44}" dt="2024-01-24T13:09:39.342" v="111" actId="2696"/>
        <pc:sldMkLst>
          <pc:docMk/>
          <pc:sldMk cId="1919446296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0523E-C322-4DD2-A92B-F8A24A9D15D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6DCBA-A306-4DEF-AF15-3EEFAFADC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8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6DCBA-A306-4DEF-AF15-3EEFAFADC7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75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6DCBA-A306-4DEF-AF15-3EEFAFADC7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5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67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6568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64128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6004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126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89031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88147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77690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50199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5226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2980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4654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metnoibezbedno.gov.rs/" TargetMode="External"/><Relationship Id="rId2" Type="http://schemas.openxmlformats.org/officeDocument/2006/relationships/hyperlink" Target="mailto:bit@mit.gov.r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pametnoibezbedno.gov.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52C33-36C0-4450-B7A1-20C1C07FC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14" y="1600200"/>
            <a:ext cx="7841571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0672" y="381000"/>
            <a:ext cx="659065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Организација</a:t>
            </a:r>
            <a:r>
              <a:rPr sz="2800" b="1" spc="1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и</a:t>
            </a:r>
            <a:r>
              <a:rPr sz="2800" b="1" spc="-2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учешће</a:t>
            </a:r>
            <a:r>
              <a:rPr sz="2800" b="1" spc="-2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sr-Cyrl-RS" sz="28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 у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догађајима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2369" y="842296"/>
            <a:ext cx="11734800" cy="6181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2000" spc="-5" dirty="0" err="1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Међународни</a:t>
            </a:r>
            <a:r>
              <a:rPr sz="2000" spc="-2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</a:t>
            </a:r>
            <a:r>
              <a:rPr sz="2000" spc="-15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безбедног</a:t>
            </a:r>
            <a:r>
              <a:rPr sz="2000" spc="25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интернета</a:t>
            </a:r>
            <a:r>
              <a:rPr sz="2000" spc="-1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sr-Cyrl-RS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sr-Latn-RS" sz="2000" dirty="0" err="1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Safer</a:t>
            </a:r>
            <a:r>
              <a:rPr lang="sr-Latn-RS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sr-Latn-RS" sz="2000" dirty="0" err="1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sr-Latn-RS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sr-Cyrl-RS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  <a:p>
            <a:pPr marL="355600" indent="-342900">
              <a:spcBef>
                <a:spcPts val="100"/>
              </a:spcBef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endParaRPr sz="1000" dirty="0">
              <a:solidFill>
                <a:srgbClr val="4B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r>
              <a:rPr lang="sr-Cyrl-RS" sz="2000" spc="-5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Учешће на </a:t>
            </a:r>
            <a:r>
              <a:rPr lang="sr-Cyrl-RS" sz="2000" spc="-5" dirty="0" err="1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вебинарима</a:t>
            </a:r>
            <a:r>
              <a:rPr lang="sr-Cyrl-RS" sz="2000" spc="-5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000" spc="-5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 +</a:t>
            </a:r>
            <a:r>
              <a:rPr lang="sr-Cyrl-RS" sz="2000" spc="-5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000" spc="-5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RS" sz="2000" spc="-5" dirty="0" err="1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Safer</a:t>
            </a:r>
            <a:r>
              <a:rPr lang="sr-Latn-RS" sz="2000" spc="-5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Centar) </a:t>
            </a:r>
            <a:r>
              <a:rPr lang="sr-Cyrl-RS" sz="2000" spc="-5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sr-Cyrl-RS" sz="1000" spc="-5" dirty="0">
              <a:solidFill>
                <a:srgbClr val="4B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r>
              <a:rPr lang="sr-Cyrl-RS" sz="2000" spc="-5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Сарадња са Саветом Европе </a:t>
            </a: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sr-Cyrl-RS" sz="1000" spc="-5" dirty="0">
              <a:solidFill>
                <a:srgbClr val="4B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31. дечији сајам у ТЦ „Галерија</a:t>
            </a:r>
            <a:r>
              <a:rPr lang="sr-Cyrl-RS" sz="2000" dirty="0">
                <a:solidFill>
                  <a:srgbClr val="4B444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sr-Cyrl-RS" sz="2000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sr-Cyrl-RS" sz="1000" dirty="0">
              <a:solidFill>
                <a:srgbClr val="4B444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52. Сајам образовања и наставних средстава</a:t>
            </a: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sr-Cyrl-RS" sz="1000" dirty="0">
              <a:solidFill>
                <a:srgbClr val="4B444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sr-Cyrl-C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рибина  “ Безбедност деце на </a:t>
            </a:r>
            <a:r>
              <a:rPr lang="sr-Cyrl-CS" sz="2000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интеренту</a:t>
            </a:r>
            <a:r>
              <a:rPr lang="sr-Cyrl-C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на Факултету политичких наука</a:t>
            </a:r>
          </a:p>
          <a:p>
            <a:pPr marL="12700">
              <a:buSzPct val="102500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sr-Cyrl-CS" sz="1000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Конференција „Борба против </a:t>
            </a:r>
            <a:r>
              <a:rPr lang="sr-Cyrl-RS" sz="2000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онлине</a:t>
            </a: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сексуалног злостављања и </a:t>
            </a:r>
            <a:r>
              <a:rPr lang="sr-Cyrl-RS" sz="2000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експолатације</a:t>
            </a: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деце у Србији“ </a:t>
            </a:r>
            <a:b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организацији ICMEC – а</a:t>
            </a: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sr-Cyrl-RS" sz="1000" dirty="0">
              <a:solidFill>
                <a:srgbClr val="4B444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Конференција “ Информациона безбедност – заједничка одговорност“ </a:t>
            </a:r>
            <a:b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организацији РАТЕЛ-а и фондације РНИДС.</a:t>
            </a: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sr-Cyrl-RS" sz="1000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Одржана је едукација на панелу „Безбедност младих“ у Врњачкој бањи</a:t>
            </a: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en-US" sz="1000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r>
              <a:rPr lang="en-U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O</a:t>
            </a:r>
            <a:r>
              <a:rPr lang="ru-RU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држа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на </a:t>
            </a:r>
            <a:r>
              <a:rPr lang="ru-RU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едукација за младе у организацији </a:t>
            </a:r>
            <a:r>
              <a:rPr lang="ru-RU" sz="2000" spc="-50" dirty="0">
                <a:solidFill>
                  <a:srgbClr val="4B4444"/>
                </a:solidFill>
                <a:latin typeface="Times New Roman"/>
                <a:cs typeface="Times New Roman"/>
              </a:rPr>
              <a:t>Специјалне болнице за психијатријске болести у Ковину</a:t>
            </a: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sr-Cyrl-RS" sz="1000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355600" indent="-342900">
              <a:buSzPct val="102500"/>
              <a:buFont typeface="Arial" panose="020B0604020202020204" pitchFamily="34" charset="0"/>
              <a:buChar char="•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r>
              <a:rPr lang="ru-RU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 Међународн</a:t>
            </a:r>
            <a:r>
              <a:rPr lang="en-US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телекомуникацион</a:t>
            </a:r>
            <a:r>
              <a:rPr lang="en-US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униј</a:t>
            </a:r>
            <a:r>
              <a:rPr lang="en-US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називом </a:t>
            </a:r>
            <a:r>
              <a:rPr lang="ru-RU" sz="2000" spc="-50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 Human-Centric Digital Transformation“ </a:t>
            </a:r>
            <a:endParaRPr lang="sr-Cyrl-RS" sz="2000" spc="-50" dirty="0">
              <a:solidFill>
                <a:srgbClr val="4B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buSzPct val="102500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sr-Cyrl-RS" sz="2000" dirty="0">
              <a:solidFill>
                <a:srgbClr val="4B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buSzPct val="102500"/>
              <a:tabLst>
                <a:tab pos="354965" algn="l"/>
                <a:tab pos="355600" algn="l"/>
                <a:tab pos="1246505" algn="l"/>
                <a:tab pos="1675764" algn="l"/>
                <a:tab pos="2967990" algn="l"/>
                <a:tab pos="4513580" algn="l"/>
                <a:tab pos="4864735" algn="l"/>
                <a:tab pos="5960110" algn="l"/>
                <a:tab pos="6666230" algn="l"/>
                <a:tab pos="7280909" algn="l"/>
              </a:tabLst>
            </a:pPr>
            <a:endParaRPr lang="sr-Cyrl-RS" sz="2000" spc="-5" dirty="0">
              <a:solidFill>
                <a:srgbClr val="4B4444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9C72C4-0D68-4366-A3F8-2063D2641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2" y="4582910"/>
            <a:ext cx="2769320" cy="1846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3EBF5D-F4C9-44CA-B668-647EE685A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29" y="439614"/>
            <a:ext cx="2769578" cy="1846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FCE06-6A89-456C-9B53-2C0B5FB0D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5" y="439614"/>
            <a:ext cx="2769578" cy="1846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02D84-6CA6-4F3A-BB0B-776AF36737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4" y="2499945"/>
            <a:ext cx="2769578" cy="18463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3F467-7DFB-401A-80BA-0BD3092636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16" y="439614"/>
            <a:ext cx="2769578" cy="18405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9C6FDD-28B8-42A7-8347-48E7C24C4A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94" y="4582910"/>
            <a:ext cx="2769578" cy="1843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5AEA07-433F-417A-A88F-039AA41E1F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9615"/>
            <a:ext cx="2769578" cy="184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7DA9EF-423A-4C00-8FCF-CD20874B0C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39" y="2505401"/>
            <a:ext cx="2769320" cy="1846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596B02-4DFF-42C8-8369-CFC925A744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84" y="2505401"/>
            <a:ext cx="2766379" cy="18581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F3C138-AC3B-4BE8-BEDB-D84209D0AE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171" y="4571998"/>
            <a:ext cx="2760788" cy="18405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3A9B51E-88C7-454F-89EC-0A120D7883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29" y="4569153"/>
            <a:ext cx="2769320" cy="18462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6695448-8B5F-4A59-B1E4-7D8288A8AC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38" y="2505401"/>
            <a:ext cx="2760788" cy="185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4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4400" y="400916"/>
            <a:ext cx="193421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</a:t>
            </a:r>
            <a:endParaRPr sz="2800" b="1" spc="-5" dirty="0">
              <a:solidFill>
                <a:srgbClr val="001F60"/>
              </a:solidFill>
              <a:uFill>
                <a:solidFill>
                  <a:srgbClr val="001F6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0072" y="844627"/>
            <a:ext cx="11094727" cy="5279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8965">
              <a:lnSpc>
                <a:spcPct val="150000"/>
              </a:lnSpc>
              <a:spcBef>
                <a:spcPts val="100"/>
              </a:spcBef>
            </a:pP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Укупна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комуникација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регистрована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у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Националном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контакт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центру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за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безбедност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деце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интернету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остварена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путем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телефонских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позива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мeјлова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пријава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путем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сајта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и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друштвених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484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мрежа</a:t>
            </a:r>
            <a:r>
              <a:rPr sz="2000" spc="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у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току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sr-Cyrl-RS" sz="2000" b="1" dirty="0">
                <a:solidFill>
                  <a:srgbClr val="4B4444"/>
                </a:solidFill>
                <a:latin typeface="Times New Roman"/>
                <a:cs typeface="Times New Roman"/>
              </a:rPr>
              <a:t>202</a:t>
            </a:r>
            <a:r>
              <a:rPr lang="en-US" sz="2000" b="1" dirty="0">
                <a:solidFill>
                  <a:srgbClr val="4B4444"/>
                </a:solidFill>
                <a:latin typeface="Times New Roman"/>
                <a:cs typeface="Times New Roman"/>
              </a:rPr>
              <a:t>3</a:t>
            </a:r>
            <a:r>
              <a:rPr lang="sr-Cyrl-RS" sz="2000" b="1" dirty="0">
                <a:solidFill>
                  <a:srgbClr val="4B4444"/>
                </a:solidFill>
                <a:latin typeface="Times New Roman"/>
                <a:cs typeface="Times New Roman"/>
              </a:rPr>
              <a:t>. </a:t>
            </a:r>
            <a:r>
              <a:rPr sz="2000" b="1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године</a:t>
            </a:r>
            <a:r>
              <a:rPr sz="2000" b="1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износи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6181.</a:t>
            </a:r>
          </a:p>
          <a:p>
            <a:pPr marL="12700" marR="608965">
              <a:lnSpc>
                <a:spcPct val="150000"/>
              </a:lnSpc>
              <a:spcBef>
                <a:spcPts val="100"/>
              </a:spcBef>
            </a:pPr>
            <a:endParaRPr lang="sr-Cyrl-RS" sz="1000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812800" lvl="1" indent="-342900">
              <a:buSzPct val="1025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Укупно</a:t>
            </a:r>
            <a:r>
              <a:rPr sz="2000" spc="-2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креираних</a:t>
            </a:r>
            <a:r>
              <a:rPr sz="2000" spc="-2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предмета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:</a:t>
            </a:r>
            <a:r>
              <a:rPr sz="2000" spc="1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15" dirty="0">
                <a:solidFill>
                  <a:srgbClr val="4B4444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1139</a:t>
            </a:r>
            <a:endParaRPr sz="2000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812800" lvl="1" indent="-342900">
              <a:spcBef>
                <a:spcPts val="1200"/>
              </a:spcBef>
              <a:buSzPct val="1025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Предмети</a:t>
            </a:r>
            <a:r>
              <a:rPr sz="2000" spc="-2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саветодавне</a:t>
            </a:r>
            <a:r>
              <a:rPr sz="2000" spc="1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природе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:</a:t>
            </a:r>
            <a:r>
              <a:rPr sz="2000" spc="-2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-20" dirty="0">
                <a:solidFill>
                  <a:srgbClr val="4B4444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1057</a:t>
            </a:r>
            <a:endParaRPr sz="2000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812800" lvl="1" indent="-342900">
              <a:spcBef>
                <a:spcPts val="1200"/>
              </a:spcBef>
              <a:buSzPct val="1025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Прослеђени</a:t>
            </a:r>
            <a:r>
              <a:rPr sz="2000" spc="-2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предмети</a:t>
            </a:r>
            <a:r>
              <a:rPr sz="2000" spc="-2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надлежним</a:t>
            </a:r>
            <a:r>
              <a:rPr sz="2000" spc="-2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институцијама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:</a:t>
            </a:r>
            <a:r>
              <a:rPr sz="2000" spc="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5" dirty="0">
                <a:solidFill>
                  <a:srgbClr val="4B4444"/>
                </a:solidFill>
                <a:uFill>
                  <a:solidFill>
                    <a:srgbClr val="001F60"/>
                  </a:solidFill>
                </a:uFill>
                <a:latin typeface="Times New Roman"/>
                <a:cs typeface="Times New Roman"/>
              </a:rPr>
              <a:t>82</a:t>
            </a:r>
            <a:endParaRPr sz="2000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2700" marR="5080">
              <a:lnSpc>
                <a:spcPct val="150000"/>
              </a:lnSpc>
            </a:pP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Највећи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број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предмета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који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креирани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у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Центру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предмети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који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заведени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под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категоријом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информисања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саветовања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и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едукације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. 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Пријаве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које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оператери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484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Центра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решавају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без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упућивања</a:t>
            </a:r>
            <a:r>
              <a:rPr lang="sr-Cyrl-RS" sz="2000" dirty="0">
                <a:solidFill>
                  <a:srgbClr val="4B4444"/>
                </a:solidFill>
                <a:latin typeface="Times New Roman"/>
                <a:cs typeface="Times New Roman"/>
              </a:rPr>
              <a:t> институцијама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најчешће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односе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категорије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техничке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подршке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родитељског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надзора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пријава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лажних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или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хакованих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налога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као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и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савети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пунолетним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грађанима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</a:t>
            </a:r>
            <a:r>
              <a:rPr sz="2000" spc="-1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који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начин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би требало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да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поступе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уколико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мета</a:t>
            </a:r>
            <a:r>
              <a:rPr sz="2000" spc="-1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интернет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насиља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.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16301" y="619424"/>
            <a:ext cx="3038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Упућени</a:t>
            </a:r>
            <a:r>
              <a:rPr sz="2800" b="1" spc="-8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endParaRPr sz="2800" b="1" spc="-5" dirty="0">
              <a:solidFill>
                <a:srgbClr val="001F60"/>
              </a:solidFill>
              <a:uFill>
                <a:solidFill>
                  <a:srgbClr val="001F6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800" y="1202774"/>
            <a:ext cx="11125200" cy="4112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Поред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предмета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који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заведени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под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категоријом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информисања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 у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Центру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формирају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и 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предмети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који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упућују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надлежним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институцијама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. 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току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20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2</a:t>
            </a:r>
            <a:r>
              <a:rPr lang="en-U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3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.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године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упућен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о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је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82</a:t>
            </a:r>
            <a:r>
              <a:rPr lang="en-U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предмет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.</a:t>
            </a:r>
          </a:p>
          <a:p>
            <a:pPr marL="812800" lvl="1" indent="-342900">
              <a:lnSpc>
                <a:spcPct val="150000"/>
              </a:lnSpc>
              <a:buSzPct val="1025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Тужилаштво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за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високотехнолошки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криминал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: </a:t>
            </a:r>
            <a:r>
              <a:rPr lang="en-US" sz="2000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2</a:t>
            </a:r>
            <a:endParaRPr sz="2000" b="1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812800" lvl="1" indent="-342900">
              <a:lnSpc>
                <a:spcPct val="150000"/>
              </a:lnSpc>
              <a:buSzPct val="1025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Министарство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унутрашњих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послова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: </a:t>
            </a:r>
            <a:r>
              <a:rPr lang="en-US" sz="2000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75</a:t>
            </a:r>
            <a:endParaRPr sz="2000" b="1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812800" lvl="1" indent="-342900">
              <a:lnSpc>
                <a:spcPct val="150000"/>
              </a:lnSpc>
              <a:buSzPct val="1025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Министарство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просвете</a:t>
            </a:r>
            <a:r>
              <a:rPr lang="en-U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науке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и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технолошког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развоја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: </a:t>
            </a:r>
            <a:r>
              <a:rPr lang="en-US" sz="2000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3</a:t>
            </a:r>
            <a:endParaRPr sz="2000" b="1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812800" lvl="1" indent="-342900">
              <a:lnSpc>
                <a:spcPct val="150000"/>
              </a:lnSpc>
              <a:buSzPct val="1025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Центри за социјални рад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: </a:t>
            </a:r>
            <a:r>
              <a:rPr lang="en-US" sz="2000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2</a:t>
            </a:r>
            <a:endParaRPr sz="2000" b="1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12700" marR="238760">
              <a:lnSpc>
                <a:spcPct val="150000"/>
              </a:lnSpc>
            </a:pP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Највећи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број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упућених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предмета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представљају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пријаве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које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у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себи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садрже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кривична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дела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под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категоријама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врбовање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,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узнемиравање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и 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дечија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порнографија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упућен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и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Министарству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унутрашњих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послова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.</a:t>
            </a:r>
            <a:endParaRPr sz="2000" spc="-5" dirty="0">
              <a:solidFill>
                <a:srgbClr val="4B4444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0600" y="305176"/>
            <a:ext cx="19157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Превенција</a:t>
            </a:r>
            <a:endParaRPr sz="2800" b="1" spc="-5" dirty="0">
              <a:solidFill>
                <a:srgbClr val="001F60"/>
              </a:solidFill>
              <a:uFill>
                <a:solidFill>
                  <a:srgbClr val="001F6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8457" y="934036"/>
            <a:ext cx="10287000" cy="2587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4B4444"/>
                </a:solidFill>
                <a:latin typeface="Times New Roman"/>
                <a:cs typeface="Times New Roman"/>
              </a:rPr>
              <a:t>У </a:t>
            </a:r>
            <a:r>
              <a:rPr dirty="0" err="1">
                <a:solidFill>
                  <a:srgbClr val="4B4444"/>
                </a:solidFill>
                <a:latin typeface="Times New Roman"/>
                <a:cs typeface="Times New Roman"/>
              </a:rPr>
              <a:t>току</a:t>
            </a:r>
            <a:r>
              <a:rPr dirty="0">
                <a:solidFill>
                  <a:srgbClr val="4B4444"/>
                </a:solidFill>
                <a:latin typeface="Times New Roman"/>
                <a:cs typeface="Times New Roman"/>
              </a:rPr>
              <a:t> 20</a:t>
            </a:r>
            <a:r>
              <a:rPr lang="sr-Cyrl-RS" dirty="0">
                <a:solidFill>
                  <a:srgbClr val="4B4444"/>
                </a:solidFill>
                <a:latin typeface="Times New Roman"/>
                <a:cs typeface="Times New Roman"/>
              </a:rPr>
              <a:t>23</a:t>
            </a:r>
            <a:r>
              <a:rPr dirty="0">
                <a:solidFill>
                  <a:srgbClr val="4B4444"/>
                </a:solidFill>
                <a:latin typeface="Times New Roman"/>
                <a:cs typeface="Times New Roman"/>
              </a:rPr>
              <a:t>. </a:t>
            </a:r>
            <a:r>
              <a:rPr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године</a:t>
            </a:r>
            <a:r>
              <a:rPr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едукатори</a:t>
            </a:r>
            <a:r>
              <a:rPr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Националног</a:t>
            </a:r>
            <a:r>
              <a:rPr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контакт</a:t>
            </a:r>
            <a:r>
              <a:rPr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центра</a:t>
            </a:r>
            <a:r>
              <a:rPr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за</a:t>
            </a:r>
            <a:r>
              <a:rPr lang="sr-Cyrl-RS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безбедност</a:t>
            </a:r>
            <a:r>
              <a:rPr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деце</a:t>
            </a:r>
            <a:r>
              <a:rPr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</a:t>
            </a:r>
            <a:r>
              <a:rPr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интернету</a:t>
            </a:r>
            <a:r>
              <a:rPr lang="sr-Cyrl-RS" spc="-5" dirty="0">
                <a:solidFill>
                  <a:srgbClr val="4B4444"/>
                </a:solidFill>
                <a:latin typeface="Times New Roman"/>
                <a:cs typeface="Times New Roman"/>
              </a:rPr>
              <a:t> су одржали</a:t>
            </a:r>
            <a:r>
              <a:rPr lang="en-US" spc="-5" dirty="0">
                <a:solidFill>
                  <a:srgbClr val="4B4444"/>
                </a:solidFill>
                <a:latin typeface="Times New Roman"/>
                <a:cs typeface="Times New Roman"/>
              </a:rPr>
              <a:t>:</a:t>
            </a:r>
            <a:r>
              <a:rPr lang="sr-Cyrl-RS" spc="-5" dirty="0">
                <a:solidFill>
                  <a:srgbClr val="4B4444"/>
                </a:solidFill>
                <a:latin typeface="Times New Roman"/>
                <a:cs typeface="Times New Roman"/>
              </a:rPr>
              <a:t> 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r-Cyrl-RS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 1</a:t>
            </a:r>
            <a:r>
              <a:rPr lang="en-US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20</a:t>
            </a:r>
            <a:r>
              <a:rPr lang="sr-Cyrl-RS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sr-Cyrl-RS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презентациј</a:t>
            </a:r>
            <a:r>
              <a:rPr lang="en-US" spc="-5" dirty="0">
                <a:solidFill>
                  <a:srgbClr val="4B4444"/>
                </a:solidFill>
                <a:latin typeface="Times New Roman"/>
                <a:cs typeface="Times New Roman"/>
              </a:rPr>
              <a:t>a</a:t>
            </a:r>
            <a:r>
              <a:rPr lang="sr-Cyrl-RS" spc="-5" dirty="0">
                <a:solidFill>
                  <a:srgbClr val="4B4444"/>
                </a:solidFill>
                <a:latin typeface="Times New Roman"/>
                <a:cs typeface="Times New Roman"/>
              </a:rPr>
              <a:t>, широм Србије, на којима је присуствовало:</a:t>
            </a:r>
            <a:endParaRPr lang="sr-Cyrl-RS" b="1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755650" marR="508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7803</a:t>
            </a:r>
            <a:r>
              <a:rPr lang="sr-Cyrl-RS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sr-Cyrl-RS" spc="-5" dirty="0">
                <a:solidFill>
                  <a:srgbClr val="4B4444"/>
                </a:solidFill>
                <a:latin typeface="Times New Roman"/>
                <a:cs typeface="Times New Roman"/>
              </a:rPr>
              <a:t>ученика  </a:t>
            </a:r>
          </a:p>
          <a:p>
            <a:pPr marL="755650" marR="508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r-Cyrl-RS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10</a:t>
            </a:r>
            <a:r>
              <a:rPr lang="en-US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97</a:t>
            </a:r>
            <a:r>
              <a:rPr lang="sr-Cyrl-RS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sr-Cyrl-RS" spc="-5" dirty="0">
                <a:solidFill>
                  <a:srgbClr val="4B4444"/>
                </a:solidFill>
                <a:latin typeface="Times New Roman"/>
                <a:cs typeface="Times New Roman"/>
              </a:rPr>
              <a:t>родитеља</a:t>
            </a:r>
          </a:p>
          <a:p>
            <a:pPr marL="755650" marR="508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r-Latn-RS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302</a:t>
            </a:r>
            <a:r>
              <a:rPr lang="sr-Latn-RS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sr-Cyrl-RS" spc="-5" dirty="0">
                <a:solidFill>
                  <a:srgbClr val="4B4444"/>
                </a:solidFill>
                <a:latin typeface="Times New Roman"/>
                <a:cs typeface="Times New Roman"/>
              </a:rPr>
              <a:t>наставника</a:t>
            </a:r>
            <a:br>
              <a:rPr lang="sr-Cyrl-RS" spc="-5" dirty="0">
                <a:solidFill>
                  <a:srgbClr val="4B4444"/>
                </a:solidFill>
                <a:latin typeface="Times New Roman"/>
                <a:cs typeface="Times New Roman"/>
              </a:rPr>
            </a:br>
            <a:br>
              <a:rPr lang="sr-Cyrl-RS" spc="-5" dirty="0">
                <a:solidFill>
                  <a:srgbClr val="4B4444"/>
                </a:solidFill>
                <a:latin typeface="Times New Roman"/>
                <a:cs typeface="Times New Roman"/>
              </a:rPr>
            </a:br>
            <a:br>
              <a:rPr lang="sr-Latn-RS" spc="-5" dirty="0">
                <a:solidFill>
                  <a:srgbClr val="4B4444"/>
                </a:solidFill>
                <a:latin typeface="Times New Roman"/>
                <a:cs typeface="Times New Roman"/>
              </a:rPr>
            </a:br>
            <a:br>
              <a:rPr lang="sr-Latn-RS" spc="-5" dirty="0">
                <a:solidFill>
                  <a:srgbClr val="4B4444"/>
                </a:solidFill>
                <a:latin typeface="Times New Roman"/>
                <a:cs typeface="Times New Roman"/>
              </a:rPr>
            </a:b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4C0BAA0-7E1C-4BC8-A41E-DD50F06A5536}"/>
              </a:ext>
            </a:extLst>
          </p:cNvPr>
          <p:cNvSpPr txBox="1"/>
          <p:nvPr/>
        </p:nvSpPr>
        <p:spPr>
          <a:xfrm>
            <a:off x="978457" y="4724400"/>
            <a:ext cx="10287000" cy="17389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Наставили смо успешну сарадњу са </a:t>
            </a:r>
            <a:r>
              <a:rPr lang="ru-RU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спортским камповима</a:t>
            </a: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и на</a:t>
            </a:r>
            <a:r>
              <a:rPr lang="ru-RU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едукацијама</a:t>
            </a:r>
            <a:r>
              <a:rPr lang="ru-RU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је присуствовало </a:t>
            </a:r>
            <a:r>
              <a:rPr lang="ru-RU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415</a:t>
            </a: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деце. 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Презентације су реализоване у:</a:t>
            </a:r>
          </a:p>
          <a:p>
            <a:pPr marL="755650" marR="508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oдбојкашки камп </a:t>
            </a:r>
            <a:r>
              <a:rPr lang="sr-Latn-RS" dirty="0">
                <a:solidFill>
                  <a:srgbClr val="4B444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Вања Грбић”</a:t>
            </a:r>
          </a:p>
          <a:p>
            <a:pPr marL="755650" marR="508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кошаркашки камп </a:t>
            </a:r>
            <a:r>
              <a:rPr lang="sr-Cyrl-RS" dirty="0">
                <a:solidFill>
                  <a:srgbClr val="4B444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Жељко Ребрача</a:t>
            </a:r>
            <a:r>
              <a:rPr lang="sr-Latn-RS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endParaRPr lang="ru-RU" dirty="0">
              <a:solidFill>
                <a:srgbClr val="4B4444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55650" marR="508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кошаркашки камп „Гро баскет“</a:t>
            </a:r>
            <a:endParaRPr lang="ru-RU" dirty="0">
              <a:solidFill>
                <a:srgbClr val="4B4444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55650" marR="508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кошаркашки камп „ Церак“</a:t>
            </a: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E586E-722D-4AA1-A57F-FB79C92D8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07" y="2476705"/>
            <a:ext cx="3135003" cy="2117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D68D5B-3B21-4BE0-87C1-D931DA561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455" y="2467625"/>
            <a:ext cx="3135002" cy="2126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47866-239F-4515-8C36-C8A88FC060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12" y="2467624"/>
            <a:ext cx="3719280" cy="21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06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DDDB5E-993F-489C-B6B4-3253B4304ECD}"/>
              </a:ext>
            </a:extLst>
          </p:cNvPr>
          <p:cNvSpPr txBox="1"/>
          <p:nvPr/>
        </p:nvSpPr>
        <p:spPr>
          <a:xfrm>
            <a:off x="2290762" y="5638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sr-Cyrl-RS" sz="18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Поред редовних активности </a:t>
            </a:r>
            <a:r>
              <a:rPr lang="sr-Cyrl-RS" sz="1800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едукатори</a:t>
            </a:r>
            <a:r>
              <a:rPr lang="sr-Cyrl-RS" sz="18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 дали низ изјава за медије</a:t>
            </a:r>
            <a:r>
              <a:rPr lang="sr-Cyrl-RS" dirty="0">
                <a:solidFill>
                  <a:srgbClr val="4B444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Cyrl-RS" sz="18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РТС, </a:t>
            </a:r>
            <a:br>
              <a:rPr lang="sr-Cyrl-RS" sz="18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r-Cyrl-RS" sz="18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 Курир, ТВ К1, ТВ </a:t>
            </a:r>
            <a:r>
              <a:rPr lang="sr-Cyrl-RS" sz="1800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Данкос</a:t>
            </a:r>
            <a:r>
              <a:rPr lang="sr-Cyrl-RS" sz="18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ТВ Нова,</a:t>
            </a:r>
            <a:r>
              <a:rPr kumimoji="0" lang="sr-Cyrl-RS" sz="1800" b="0" i="0" u="none" strike="noStrike" kern="1200" cap="none" spc="0" normalizeH="0" baseline="0" noProof="0" dirty="0">
                <a:ln>
                  <a:noFill/>
                </a:ln>
                <a:solidFill>
                  <a:srgbClr val="4B444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44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Информер</a:t>
            </a:r>
            <a:r>
              <a:rPr kumimoji="0" lang="sr-Cyrl-RS" sz="1800" b="0" i="0" u="none" strike="noStrike" kern="1200" cap="none" spc="0" normalizeH="0" baseline="0" noProof="0" dirty="0">
                <a:ln>
                  <a:noFill/>
                </a:ln>
                <a:solidFill>
                  <a:srgbClr val="4B444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r-Cyrl-RS" sz="18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Танјуг, Новости…</a:t>
            </a:r>
            <a:endParaRPr lang="sr-Cyrl-RS" sz="1800" dirty="0">
              <a:solidFill>
                <a:srgbClr val="4B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A1D6A9-8A2E-4085-B038-7DA2D136C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704850"/>
            <a:ext cx="7172325" cy="47815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954446E-DB45-4D2D-80AF-75669D575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450" y="1649928"/>
            <a:ext cx="2550115" cy="4899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C87C6B-5B40-415F-A935-5843D38AD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1102">
            <a:off x="1766650" y="2162790"/>
            <a:ext cx="2213212" cy="19001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683A89-8F93-4C0E-9A75-126693200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20" y="838200"/>
            <a:ext cx="3837364" cy="4044459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D9D1A5AB-BA28-41FE-8B65-31EBF2C1C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5616" y="450174"/>
            <a:ext cx="342713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r-Cyrl-RS"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 материјал</a:t>
            </a:r>
            <a:endParaRPr sz="2800" b="1" spc="-5" dirty="0">
              <a:solidFill>
                <a:srgbClr val="001F60"/>
              </a:solidFill>
              <a:uFill>
                <a:solidFill>
                  <a:srgbClr val="001F6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7BBC04-5A3F-45E2-BBC6-1C1C2EDE9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780">
            <a:off x="513444" y="451982"/>
            <a:ext cx="2359290" cy="190824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54BFFA-A3DF-4A4D-AEBF-7B2B9E4B2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098">
            <a:off x="3079138" y="4906534"/>
            <a:ext cx="2097248" cy="138102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3B1A19-8700-4B70-81D0-4DF728990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611">
            <a:off x="8020647" y="416173"/>
            <a:ext cx="1956154" cy="27990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EB9F4E-CC4B-4CAE-9992-7ABB7A4C40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6" y="3887126"/>
            <a:ext cx="2530934" cy="2662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031D8-21C9-4253-B831-0F6CAA5FB9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187">
            <a:off x="7749859" y="2997926"/>
            <a:ext cx="1456667" cy="1429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414E3D-A7AD-4FF4-8CA8-023AD57321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48" y="4937994"/>
            <a:ext cx="3889254" cy="16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0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B2AC3C-D73D-44DC-82DA-CEFF955B4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99250"/>
            <a:ext cx="6553200" cy="48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59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4211" y="762000"/>
            <a:ext cx="977265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8890" algn="r">
              <a:lnSpc>
                <a:spcPct val="100000"/>
              </a:lnSpc>
              <a:spcBef>
                <a:spcPts val="100"/>
              </a:spcBef>
            </a:pPr>
            <a:r>
              <a:rPr sz="3600" b="1" spc="-10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Извештај</a:t>
            </a:r>
            <a:r>
              <a:rPr sz="3600" b="1" spc="-1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36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раду</a:t>
            </a:r>
            <a:r>
              <a:rPr sz="36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10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Националног</a:t>
            </a:r>
            <a:r>
              <a:rPr sz="3600" b="1" spc="-1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5" dirty="0">
                <a:solidFill>
                  <a:srgbClr val="001F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</a:t>
            </a:r>
            <a:r>
              <a:rPr sz="3600" b="1" spc="-3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</a:t>
            </a:r>
            <a:r>
              <a:rPr sz="3600" b="1" spc="-2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r-Cyrl-RS" sz="3600" b="1" spc="-2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6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3600" b="1" spc="-3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безбедност</a:t>
            </a:r>
            <a:r>
              <a:rPr sz="3600" b="1" spc="-2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10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деце</a:t>
            </a:r>
            <a:r>
              <a:rPr sz="3600" b="1" spc="-1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885" dirty="0">
                <a:solidFill>
                  <a:srgbClr val="001F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3600" b="1" spc="-1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интернету</a:t>
            </a:r>
            <a:r>
              <a:rPr sz="3600" b="1" spc="-1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3600" b="1" spc="-1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sr-Latn-RS" sz="36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36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3600" b="1" spc="-1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годину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27376-1EA2-4D1E-A54B-0A579DE0F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76" y="2133600"/>
            <a:ext cx="5701247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7092" y="609600"/>
            <a:ext cx="104578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6870" marR="5080" indent="-4154804" algn="ctr">
              <a:lnSpc>
                <a:spcPct val="100000"/>
              </a:lnSpc>
              <a:spcBef>
                <a:spcPts val="100"/>
              </a:spcBef>
            </a:pPr>
            <a:r>
              <a:rPr sz="2800" b="1" spc="-10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Национални</a:t>
            </a:r>
            <a:r>
              <a:rPr sz="2800" b="1" spc="3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</a:t>
            </a:r>
            <a:r>
              <a:rPr sz="28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центaр</a:t>
            </a:r>
            <a:r>
              <a:rPr sz="2800" b="1" spc="-1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800" b="1" spc="-2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безбедност</a:t>
            </a:r>
            <a:r>
              <a:rPr sz="2800" b="1" spc="-1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10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деце</a:t>
            </a:r>
            <a:r>
              <a:rPr sz="2800" b="1" spc="-2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885" dirty="0">
                <a:solidFill>
                  <a:srgbClr val="001F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интернету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0494" y="1712098"/>
            <a:ext cx="10457815" cy="4473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Национални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контакт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центар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за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безбедност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деце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интернету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почео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је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dirty="0" err="1">
                <a:solidFill>
                  <a:srgbClr val="4B4444"/>
                </a:solidFill>
                <a:latin typeface="Times New Roman"/>
                <a:cs typeface="Times New Roman"/>
              </a:rPr>
              <a:t>радом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br>
              <a:rPr lang="sr-Cyrl-RS" sz="2400" dirty="0">
                <a:solidFill>
                  <a:srgbClr val="4B4444"/>
                </a:solidFill>
                <a:latin typeface="Times New Roman"/>
                <a:cs typeface="Times New Roman"/>
              </a:rPr>
            </a:b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27. </a:t>
            </a:r>
            <a:r>
              <a:rPr sz="2400" spc="-58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фебруара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2017.</a:t>
            </a:r>
            <a:r>
              <a:rPr sz="2400" spc="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године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и</a:t>
            </a:r>
            <a:r>
              <a:rPr sz="2400" spc="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представља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јединствено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место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за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пружање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савета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о </a:t>
            </a:r>
            <a:r>
              <a:rPr sz="2400" spc="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паметном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и</a:t>
            </a:r>
            <a:r>
              <a:rPr sz="2400" spc="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безбедном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коришћењу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интернета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,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као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и</a:t>
            </a:r>
            <a:r>
              <a:rPr sz="2400" spc="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прослеђивање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пријава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 о </a:t>
            </a:r>
            <a:r>
              <a:rPr sz="2400" spc="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штетном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,</a:t>
            </a:r>
            <a:r>
              <a:rPr sz="2400" spc="-1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непримереном</a:t>
            </a:r>
            <a:r>
              <a:rPr sz="2400" spc="-1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или</a:t>
            </a:r>
            <a:r>
              <a:rPr sz="2400" spc="-1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нелегалном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садржају</a:t>
            </a:r>
            <a:r>
              <a:rPr sz="2400" spc="-1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и</a:t>
            </a:r>
            <a:r>
              <a:rPr sz="2400" spc="-1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понашању</a:t>
            </a:r>
            <a:r>
              <a:rPr sz="2400" spc="-1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интернету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.</a:t>
            </a:r>
            <a:endParaRPr sz="2400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Комуникација</a:t>
            </a:r>
            <a:r>
              <a:rPr sz="2400" spc="-2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</a:t>
            </a:r>
            <a:r>
              <a:rPr sz="2400" spc="-2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Центром</a:t>
            </a:r>
            <a:r>
              <a:rPr sz="2400" spc="-1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dirty="0" err="1">
                <a:solidFill>
                  <a:srgbClr val="4B4444"/>
                </a:solidFill>
                <a:latin typeface="Times New Roman"/>
                <a:cs typeface="Times New Roman"/>
              </a:rPr>
              <a:t>успоставља</a:t>
            </a:r>
            <a:r>
              <a:rPr sz="2400" spc="-1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се</a:t>
            </a:r>
            <a:r>
              <a:rPr sz="2400" spc="-1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путем</a:t>
            </a: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:</a:t>
            </a:r>
            <a:endParaRPr sz="2400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812800" lvl="1" indent="-342900">
              <a:buClr>
                <a:srgbClr val="345D7E"/>
              </a:buClr>
              <a:buSzPct val="10208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19833</a:t>
            </a:r>
          </a:p>
          <a:p>
            <a:pPr marL="812800" lvl="1" indent="-342900">
              <a:buClr>
                <a:srgbClr val="345D7E"/>
              </a:buClr>
              <a:buSzPct val="10208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0070C0"/>
                </a:solidFill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bit@m</a:t>
            </a:r>
            <a:r>
              <a:rPr lang="en-US" sz="2400" dirty="0">
                <a:solidFill>
                  <a:srgbClr val="0070C0"/>
                </a:solidFill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sz="2400" dirty="0">
                <a:solidFill>
                  <a:srgbClr val="0070C0"/>
                </a:solidFill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t.gov.rs</a:t>
            </a:r>
            <a:endParaRPr sz="2400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812800" lvl="1" indent="-342900">
              <a:buClr>
                <a:srgbClr val="345D7E"/>
              </a:buClr>
              <a:buSzPct val="10208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070C0"/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www.pametnoibezbedno.gov.rs</a:t>
            </a:r>
            <a:endParaRPr sz="2400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1193800" lvl="1" indent="-723900">
              <a:buClr>
                <a:srgbClr val="345D7E"/>
              </a:buClr>
              <a:buSzPct val="102083"/>
              <a:buFont typeface="Arial"/>
              <a:buChar char="•"/>
              <a:tabLst>
                <a:tab pos="735965" algn="l"/>
                <a:tab pos="736600" algn="l"/>
              </a:tabLst>
            </a:pPr>
            <a:r>
              <a:rPr sz="2400" spc="-5" dirty="0">
                <a:solidFill>
                  <a:srgbClr val="4B4444"/>
                </a:solidFill>
                <a:latin typeface="Times New Roman"/>
                <a:cs typeface="Times New Roman"/>
              </a:rPr>
              <a:t>PAMETNO&amp;BEZBEDNO</a:t>
            </a:r>
            <a:endParaRPr sz="2400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1193800" lvl="1" indent="-723900">
              <a:buClr>
                <a:srgbClr val="345D7E"/>
              </a:buClr>
              <a:buSzPct val="102083"/>
              <a:buFont typeface="Arial"/>
              <a:buChar char="•"/>
              <a:tabLst>
                <a:tab pos="735965" algn="l"/>
                <a:tab pos="736600" algn="l"/>
              </a:tabLst>
            </a:pPr>
            <a:r>
              <a:rPr sz="2400" dirty="0">
                <a:solidFill>
                  <a:srgbClr val="4B4444"/>
                </a:solidFill>
                <a:latin typeface="Times New Roman"/>
                <a:cs typeface="Times New Roman"/>
              </a:rPr>
              <a:t>#pametnoibezbedno</a:t>
            </a:r>
            <a:endParaRPr lang="en-US" sz="2400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1193800" lvl="1" indent="-723900">
              <a:buClr>
                <a:srgbClr val="345D7E"/>
              </a:buClr>
              <a:buSzPct val="102083"/>
              <a:buFont typeface="Arial"/>
              <a:buChar char="•"/>
              <a:tabLst>
                <a:tab pos="735965" algn="l"/>
                <a:tab pos="736600" algn="l"/>
              </a:tabLst>
            </a:pPr>
            <a:r>
              <a:rPr lang="en-US" sz="2400" dirty="0">
                <a:solidFill>
                  <a:srgbClr val="4B4444"/>
                </a:solidFill>
                <a:latin typeface="Times New Roman"/>
                <a:cs typeface="Times New Roman"/>
              </a:rPr>
              <a:t>@</a:t>
            </a:r>
            <a:r>
              <a:rPr lang="sr-Latn-RS" sz="2400" dirty="0" err="1">
                <a:solidFill>
                  <a:srgbClr val="4B4444"/>
                </a:solidFill>
                <a:latin typeface="Times New Roman"/>
                <a:cs typeface="Times New Roman"/>
              </a:rPr>
              <a:t>pametnoibezbedno</a:t>
            </a:r>
            <a:endParaRPr lang="sr-Latn-RS" sz="2400" dirty="0">
              <a:solidFill>
                <a:srgbClr val="4B4444"/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61597" y="4995010"/>
            <a:ext cx="495300" cy="831850"/>
            <a:chOff x="914400" y="5486403"/>
            <a:chExt cx="495300" cy="8318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200" y="5956294"/>
              <a:ext cx="374147" cy="3617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" y="5486403"/>
              <a:ext cx="494784" cy="47505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8668EAA-98F4-4553-B879-9427C9C807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47" y="5826860"/>
            <a:ext cx="330200" cy="3349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571111"/>
            <a:ext cx="106680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663" marR="5080" indent="11113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Националног</a:t>
            </a:r>
            <a:r>
              <a:rPr lang="en-US"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</a:t>
            </a:r>
            <a:r>
              <a:rPr lang="en-US"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</a:t>
            </a:r>
            <a:r>
              <a:rPr lang="en-US"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r-Cyrl-RS"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безбедност</a:t>
            </a:r>
            <a:r>
              <a:rPr sz="28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деце</a:t>
            </a:r>
            <a:r>
              <a:rPr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685" dirty="0">
                <a:solidFill>
                  <a:srgbClr val="001F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интернету</a:t>
            </a:r>
            <a:r>
              <a:rPr sz="2800" b="1" spc="-10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у 20</a:t>
            </a:r>
            <a:r>
              <a:rPr lang="sr-Cyrl-RS" sz="28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800" b="1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endParaRPr sz="2800" b="1" spc="-5" dirty="0">
              <a:solidFill>
                <a:srgbClr val="001F60"/>
              </a:solidFill>
              <a:uFill>
                <a:solidFill>
                  <a:srgbClr val="001F6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200" y="1600200"/>
            <a:ext cx="9505320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marR="5080" indent="-342900">
              <a:lnSpc>
                <a:spcPct val="100000"/>
              </a:lnSpc>
              <a:spcBef>
                <a:spcPts val="100"/>
              </a:spcBef>
              <a:buSzPct val="1025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Едукациј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е</a:t>
            </a:r>
            <a:r>
              <a:rPr lang="en-US"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а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	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терену</a:t>
            </a:r>
            <a:r>
              <a:rPr lang="en-US"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(</a:t>
            </a:r>
            <a:r>
              <a:rPr lang="sr-Cyrl-RS" sz="2000" dirty="0">
                <a:solidFill>
                  <a:srgbClr val="4B4444"/>
                </a:solidFill>
                <a:latin typeface="Times New Roman"/>
                <a:cs typeface="Times New Roman"/>
              </a:rPr>
              <a:t>е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дукациј</a:t>
            </a:r>
            <a:r>
              <a:rPr lang="sr-Cyrl-RS" sz="2000" dirty="0">
                <a:solidFill>
                  <a:srgbClr val="4B4444"/>
                </a:solidFill>
                <a:latin typeface="Times New Roman"/>
                <a:cs typeface="Times New Roman"/>
              </a:rPr>
              <a:t>а</a:t>
            </a:r>
            <a:r>
              <a:rPr lang="en-US"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дец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е</a:t>
            </a:r>
            <a:r>
              <a:rPr lang="en-US"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и	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родитеља</a:t>
            </a:r>
            <a:r>
              <a:rPr lang="en-US"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о</a:t>
            </a:r>
            <a:r>
              <a:rPr lang="en-US"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правилно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ј</a:t>
            </a:r>
            <a:r>
              <a:rPr lang="en-US"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употреби</a:t>
            </a:r>
            <a:r>
              <a:rPr lang="en-US"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интернет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а</a:t>
            </a:r>
            <a:r>
              <a:rPr lang="sr-Cyrl-RS"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и</a:t>
            </a:r>
            <a:r>
              <a:rPr lang="en-US"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опасностима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које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вребају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децу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интернету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)</a:t>
            </a:r>
            <a:b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</a:br>
            <a:endParaRPr lang="sr-Cyrl-RS" sz="2000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342900" marR="7620" indent="-342900">
              <a:lnSpc>
                <a:spcPct val="100000"/>
              </a:lnSpc>
              <a:buSzPct val="1025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Сарадња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надлежним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институцијама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и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органима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(</a:t>
            </a:r>
            <a:r>
              <a:rPr lang="sr-Cyrl-RS" sz="2000" dirty="0">
                <a:solidFill>
                  <a:srgbClr val="4B4444"/>
                </a:solidFill>
                <a:latin typeface="Times New Roman"/>
                <a:cs typeface="Times New Roman"/>
              </a:rPr>
              <a:t>к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реирање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и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упућивање</a:t>
            </a:r>
            <a:r>
              <a:rPr sz="200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предмета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контакт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484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4B4444"/>
                </a:solidFill>
                <a:latin typeface="Times New Roman"/>
                <a:cs typeface="Times New Roman"/>
              </a:rPr>
              <a:t>особама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из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надлежних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институција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</a:t>
            </a:r>
            <a:r>
              <a:rPr sz="2000" spc="-10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којима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Центар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сарађује</a:t>
            </a:r>
            <a:r>
              <a:rPr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)</a:t>
            </a:r>
            <a:b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</a:br>
            <a:endParaRPr lang="sr-Cyrl-RS" sz="2000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342900" marR="7620" indent="-342900">
              <a:buSzPct val="1025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Сарадња са часописима за децу</a:t>
            </a:r>
            <a:br>
              <a:rPr lang="en-US" sz="2000" spc="-5" dirty="0">
                <a:solidFill>
                  <a:srgbClr val="4B4444"/>
                </a:solidFill>
                <a:latin typeface="Times New Roman"/>
                <a:cs typeface="Times New Roman"/>
              </a:rPr>
            </a:b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sr-Latn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„</a:t>
            </a:r>
            <a:r>
              <a:rPr lang="sr-Cyrl-RS" sz="2000" spc="-5" dirty="0" err="1">
                <a:solidFill>
                  <a:srgbClr val="4B4444"/>
                </a:solidFill>
                <a:latin typeface="Times New Roman"/>
                <a:cs typeface="Times New Roman"/>
              </a:rPr>
              <a:t>Јежурко</a:t>
            </a:r>
            <a:r>
              <a:rPr lang="en-U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”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и </a:t>
            </a:r>
            <a:r>
              <a:rPr lang="sr-Latn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„Moj 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фазон</a:t>
            </a:r>
            <a:r>
              <a:rPr lang="en-U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”</a:t>
            </a:r>
            <a:b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</a:br>
            <a:endParaRPr lang="sr-Cyrl-RS" sz="2000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100000"/>
              </a:lnSpc>
              <a:buSzPct val="102500"/>
              <a:buFont typeface="Arial"/>
              <a:buChar char="•"/>
              <a:tabLst>
                <a:tab pos="0" algn="l"/>
              </a:tabLst>
            </a:pPr>
            <a:endParaRPr lang="sr-Cyrl-RS" sz="2000" dirty="0">
              <a:latin typeface="Times New Roman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678D2-352F-4F8C-A520-29BC2E7C7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62658"/>
            <a:ext cx="5085720" cy="2661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ABD8F-E485-4F73-A68D-243816663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2493">
            <a:off x="2019071" y="4229365"/>
            <a:ext cx="2857544" cy="205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0600" y="874916"/>
            <a:ext cx="10058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lnSpc>
                <a:spcPct val="100000"/>
              </a:lnSpc>
              <a:buSzPct val="1025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Настављена је медијска кампања у сарадњи са </a:t>
            </a: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Радио-телевизијом Србије. </a:t>
            </a: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Снимљена су 2 играна ТВ спота и 8 изјава (</a:t>
            </a:r>
            <a:r>
              <a:rPr lang="sr-Cyrl-RS" sz="2000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тестимони</a:t>
            </a:r>
            <a:r>
              <a:rPr lang="sr-Latn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ала) јавних личности</a:t>
            </a:r>
            <a:r>
              <a:rPr lang="en-U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sr-Cyrl-RS" sz="2000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100000"/>
              </a:lnSpc>
              <a:buSzPct val="102500"/>
              <a:buFont typeface="Arial"/>
              <a:buChar char="•"/>
              <a:tabLst>
                <a:tab pos="0" algn="l"/>
              </a:tabLst>
            </a:pPr>
            <a:endParaRPr lang="sr-Cyrl-RS" sz="2000" dirty="0">
              <a:latin typeface="Times New Roman"/>
              <a:cs typeface="Times New Roman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BF0084-CF6C-42E9-9224-950BCE25E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24" y="1602063"/>
            <a:ext cx="4120614" cy="2301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7D6BB9-F87A-43DE-85F3-BE21FCBCA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1384">
            <a:off x="1026792" y="2100957"/>
            <a:ext cx="5758561" cy="3192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F1386-C28B-4F5B-96D2-C51648ADE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72" y="4114800"/>
            <a:ext cx="4120766" cy="23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61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426632B-79E4-4F1E-A00F-F2E8D8284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46" y="1905092"/>
            <a:ext cx="5068200" cy="46288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4161" y="674125"/>
            <a:ext cx="7772400" cy="12614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2710" lvl="0" algn="just">
              <a:lnSpc>
                <a:spcPct val="115000"/>
              </a:lnSpc>
            </a:pP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оквиру каравана дигиталних вештина, писмености и безбедности 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„Дигитална експедиција“ 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одржане су презентације у 5 градова Србије (Пријепоље, Бор, Прибој, Ваљево, Сомбор) и 3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београдске општине (Гроцка, 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Барајево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Обреновац) на којима је присуствовало 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690 ђака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sr-Cyrl-RS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F1AF4-C099-4914-B704-1A4E1F67B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61" y="508789"/>
            <a:ext cx="2821200" cy="2197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3697FB-72F0-4C5D-B7A2-3471305EDE06}"/>
              </a:ext>
            </a:extLst>
          </p:cNvPr>
          <p:cNvSpPr txBox="1"/>
          <p:nvPr/>
        </p:nvSpPr>
        <p:spPr>
          <a:xfrm>
            <a:off x="678139" y="4429549"/>
            <a:ext cx="8754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dirty="0">
                <a:solidFill>
                  <a:srgbClr val="4B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сарадњи са брендом "</a:t>
            </a:r>
            <a:r>
              <a:rPr lang="en-U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Clipsy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компаниј</a:t>
            </a:r>
            <a:r>
              <a:rPr lang="en-U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PepsiCo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организацијом </a:t>
            </a:r>
            <a:r>
              <a:rPr lang="en-U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</a:t>
            </a:r>
            <a:r>
              <a:rPr lang="sr-Latn-RS" dirty="0">
                <a:solidFill>
                  <a:srgbClr val="4B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lsion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Cyrl-RS" dirty="0">
                <a:solidFill>
                  <a:srgbClr val="4B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реализована је кампања 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„Покажи </a:t>
            </a:r>
            <a:r>
              <a:rPr lang="sr-Cyrl-RS" b="1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риспект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реагуј на </a:t>
            </a:r>
            <a:r>
              <a:rPr lang="sr-Cyrl-RS" b="1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хејт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sr-Cyrl-RS" b="1" dirty="0">
                <a:solidFill>
                  <a:srgbClr val="4B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Cyrl-RS" dirty="0">
                <a:solidFill>
                  <a:srgbClr val="4B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спров</a:t>
            </a:r>
            <a:r>
              <a:rPr lang="sr-Latn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sr-Latn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 радионице за ученике у средњим школама широм Србије. У 11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градова (Шапцу, Краљеву</a:t>
            </a:r>
            <a:r>
              <a:rPr lang="sr-Latn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Новом Пазару</a:t>
            </a:r>
            <a:r>
              <a:rPr lang="sr-Latn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Београду, Смедереву, Крушевцу, Крагујевцу, Нишу, Суботици</a:t>
            </a:r>
            <a:r>
              <a:rPr lang="sr-Latn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Новом Саду и Чачку) присуствовало је укупно 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ученика средњих школа.</a:t>
            </a:r>
            <a:endParaRPr lang="ru-RU" dirty="0">
              <a:solidFill>
                <a:srgbClr val="4B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5B694-2769-4F17-B70E-42F324B47359}"/>
              </a:ext>
            </a:extLst>
          </p:cNvPr>
          <p:cNvSpPr txBox="1"/>
          <p:nvPr/>
        </p:nvSpPr>
        <p:spPr>
          <a:xfrm>
            <a:off x="2313602" y="2738611"/>
            <a:ext cx="9118198" cy="134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92710" lvl="0" algn="just">
              <a:lnSpc>
                <a:spcPct val="115000"/>
              </a:lnSpc>
            </a:pP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Сарадници Националног контакт центра редовно су учествовали у свим активностима на припреми реализације фазе 1 и фазе 2 у вези са активирањем платформе 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,,Чувам те” 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мају месецу. 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Едукатори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НКЦ-а су заједно са члановима тима „Чувам те“ пружали подршку и радили обуке директора основних школа као и запослених у центрима за социјални рад.</a:t>
            </a:r>
            <a:endParaRPr lang="sr-Latn-RS" dirty="0">
              <a:solidFill>
                <a:srgbClr val="4B444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BC7797-C525-44DB-AAC3-EEDC36188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343400"/>
            <a:ext cx="1432548" cy="2165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218150-0B14-4AC0-8C33-1A02B9A12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2" y="2651144"/>
            <a:ext cx="1511146" cy="151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2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5400" y="457200"/>
            <a:ext cx="14763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 err="1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Сарадња</a:t>
            </a:r>
            <a:endParaRPr sz="2800" b="1" spc="-5" dirty="0">
              <a:solidFill>
                <a:srgbClr val="001F60"/>
              </a:solidFill>
              <a:uFill>
                <a:solidFill>
                  <a:srgbClr val="001F6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825" y="1340703"/>
            <a:ext cx="7162800" cy="32532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975">
              <a:lnSpc>
                <a:spcPct val="150000"/>
              </a:lnSpc>
              <a:spcBef>
                <a:spcPts val="100"/>
              </a:spcBef>
            </a:pP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Настављене су сарадње са</a:t>
            </a:r>
            <a:r>
              <a:rPr lang="sr-Latn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 </a:t>
            </a:r>
            <a:r>
              <a:rPr lang="sr-Cyrl-RS" sz="2000" spc="-5" dirty="0">
                <a:solidFill>
                  <a:srgbClr val="4B4444"/>
                </a:solidFill>
                <a:latin typeface="Times New Roman"/>
                <a:cs typeface="Times New Roman"/>
              </a:rPr>
              <a:t>невладиним сектором: </a:t>
            </a:r>
          </a:p>
          <a:p>
            <a:pPr marL="812800" marR="53975" lvl="1" indent="-3429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0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Прва фондација за безбедност деце на интернету</a:t>
            </a:r>
            <a:endParaRPr lang="ru-RU" sz="2000" b="1" spc="-15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812800" marR="53975" lvl="1" indent="-3429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0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Невладина организација Астра</a:t>
            </a:r>
          </a:p>
          <a:p>
            <a:pPr marL="812800" marR="53975" lvl="1" indent="-3429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0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Организација Дигитална заједница</a:t>
            </a:r>
          </a:p>
          <a:p>
            <a:pPr marL="812800" marR="53975" lvl="1" indent="-3429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r-Cyrl-RS" sz="2000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Савез слепих Србије</a:t>
            </a:r>
            <a:endParaRPr lang="sr-Cyrl-RS" sz="2000" spc="-5" dirty="0">
              <a:solidFill>
                <a:srgbClr val="4B4444"/>
              </a:solidFill>
              <a:latin typeface="Times New Roman"/>
              <a:cs typeface="Times New Roman"/>
            </a:endParaRPr>
          </a:p>
          <a:p>
            <a:pPr marL="812800" marR="53975" lvl="1" indent="-3429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r-Cyrl-RS" sz="2000" b="1" spc="-5" dirty="0">
                <a:solidFill>
                  <a:srgbClr val="4B4444"/>
                </a:solidFill>
                <a:latin typeface="Times New Roman"/>
                <a:cs typeface="Times New Roman"/>
              </a:rPr>
              <a:t>Градска организација глувих Београда</a:t>
            </a:r>
          </a:p>
          <a:p>
            <a:pPr marL="812800" marR="465455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Центар за несталу и злостављану децу</a:t>
            </a:r>
            <a:endParaRPr sz="20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6600" y="420922"/>
            <a:ext cx="48768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663" marR="5080" indent="11113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Интернационална  сарадња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DCFDC-BC9D-4454-BF7E-CD9E8D4A2418}"/>
              </a:ext>
            </a:extLst>
          </p:cNvPr>
          <p:cNvSpPr txBox="1"/>
          <p:nvPr/>
        </p:nvSpPr>
        <p:spPr>
          <a:xfrm>
            <a:off x="685800" y="1143000"/>
            <a:ext cx="10972800" cy="4850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9271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Едукатори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НКЦ-а су наставили успешну сарадњу са 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INSAFE 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INHOPE 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организацијама у програмима и пројектима намењеним 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SICplus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чланицама. </a:t>
            </a:r>
            <a:endParaRPr lang="sr-Cyrl-RS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271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Преко </a:t>
            </a:r>
            <a:r>
              <a:rPr lang="en-U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BIK 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портала  Центри активно сарађују и размењују искуства и најбоље праксе. Сваке године НКЦ организује и обележава Дан безбедног интернета на основу </a:t>
            </a:r>
            <a:r>
              <a:rPr lang="en-U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BIK 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иницијативе.</a:t>
            </a:r>
            <a:endParaRPr lang="sr-Cyrl-RS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271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srgbClr val="4B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Започет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је учешће у пројекту 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DRAGON+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тему врбовања деце путем интерната који се организује у 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сараднњи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 INHOPE 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oрганизацијом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 </a:t>
            </a:r>
            <a:r>
              <a:rPr lang="sr-Cyrl-RS" b="1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Swansea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b="1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271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Остварене су значајне сарадње са Уједињеним нацијама, односно њиховом специјализованом агенцијом: 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Међународном телекомуникационом унијом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Са представницима Уније размењени су важни едукативни материјали који нам користе у подизању свести о опасностима које вребају на интернету.</a:t>
            </a:r>
            <a:endParaRPr lang="sr-Cyrl-RS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271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Едукатори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Центра су представили свој рад и платформу „Паметно и Безбедно“ на 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вебинару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који је организовала Међународна телекомуникациона унија под називом 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sr-Cyrl-RS" b="1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Human-Centric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b="1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b="1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Transformation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271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Регионална канцеларија </a:t>
            </a:r>
            <a:r>
              <a:rPr lang="sr-Cyrl-RS" b="1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УНИЦЕФ-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за Европу и централну Азију заједно са европском канцеларијом Глобалне Алијансе </a:t>
            </a:r>
            <a:r>
              <a:rPr lang="en-US" b="1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WeProtect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организовала је 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sr-Cyrl-RS" dirty="0">
                <a:solidFill>
                  <a:srgbClr val="4B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тему сексуалног злостављања и експлоатације деце, на ком су </a:t>
            </a:r>
            <a:r>
              <a:rPr lang="sr-Cyrl-RS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едукатори</a:t>
            </a:r>
            <a:r>
              <a:rPr lang="sr-Cyrl-RS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центра су презентовали рад Центра и поделили искуства</a:t>
            </a:r>
            <a:r>
              <a:rPr lang="sr-Cyrl-RS" dirty="0">
                <a:solidFill>
                  <a:srgbClr val="4B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888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533400"/>
            <a:ext cx="69342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663" marR="5080" indent="11113" algn="ctr">
              <a:lnSpc>
                <a:spcPct val="100000"/>
              </a:lnSpc>
              <a:spcBef>
                <a:spcPts val="100"/>
              </a:spcBef>
            </a:pPr>
            <a:r>
              <a:rPr lang="sr-Cyrl-RS" sz="2800" b="1" spc="-5" dirty="0">
                <a:solidFill>
                  <a:srgbClr val="001F60"/>
                </a:solidFill>
                <a:uFill>
                  <a:solidFill>
                    <a:srgbClr val="001F6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Редизајнирани сајт</a:t>
            </a:r>
            <a:b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sz="2800" b="1" spc="-5" dirty="0">
              <a:solidFill>
                <a:srgbClr val="001F60"/>
              </a:solidFill>
              <a:uFill>
                <a:solidFill>
                  <a:srgbClr val="001F6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162738"/>
            <a:ext cx="7010400" cy="48900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marR="92710" algn="ctr">
              <a:lnSpc>
                <a:spcPct val="115000"/>
              </a:lnSpc>
            </a:pPr>
            <a:r>
              <a:rPr lang="sr-Cyrl-R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r-Cyrl-R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271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Министарство информисања и телекомуникација је унапредило и редизајнирало сајт „Паметно и безбедно“, који </a:t>
            </a:r>
            <a:r>
              <a:rPr lang="sr-Cyrl-RS" sz="2000" dirty="0" err="1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 31. августа 2023. доступан.</a:t>
            </a:r>
            <a:endParaRPr lang="sr-Cyrl-RS" sz="2000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271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Поред изузетно важних савета, едукативних и осталих корисних садржаја, онлајн платформа прати и актуелна визуелна решења и отворена је за нова, потенцијална питања, која се</a:t>
            </a:r>
            <a:r>
              <a:rPr lang="sr-Cyrl-RS" sz="2000" dirty="0">
                <a:solidFill>
                  <a:srgbClr val="4B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овој дигиталној ери, свакодневно јављају.</a:t>
            </a:r>
            <a:endParaRPr lang="sr-Cyrl-RS" sz="2000" dirty="0">
              <a:solidFill>
                <a:srgbClr val="4B444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271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 изглед сајта корисницима</a:t>
            </a:r>
            <a:r>
              <a:rPr lang="sr-Cyrl-RS" sz="2000" dirty="0">
                <a:solidFill>
                  <a:srgbClr val="4B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solidFill>
                  <a:srgbClr val="4B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пружа могућност лакшег информисања и едукације, као и пријаве дигиталног насиља. Ово је још једна у низу превентивних активности у циљу сузбијања дигиталног насиља.</a:t>
            </a:r>
          </a:p>
          <a:p>
            <a:pPr marL="342900" marR="9271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sr-Cyrl-RS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2710" algn="ctr">
              <a:lnSpc>
                <a:spcPct val="115000"/>
              </a:lnSpc>
            </a:pPr>
            <a:r>
              <a:rPr lang="sr-Latn-RS" sz="3000" b="1" u="sng" spc="-5" dirty="0">
                <a:solidFill>
                  <a:srgbClr val="0070C0"/>
                </a:solidFill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www.pametnoibezbedno.gov.rs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72DF03-FE60-4194-9873-999B8CBC4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93" y="3886200"/>
            <a:ext cx="3332738" cy="222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3E748C-17E5-4298-A20E-BEFB44CC2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600200"/>
            <a:ext cx="3329354" cy="22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6651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1859</TotalTime>
  <Words>1188</Words>
  <Application>Microsoft Office PowerPoint</Application>
  <PresentationFormat>Widescreen</PresentationFormat>
  <Paragraphs>94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Corbel</vt:lpstr>
      <vt:lpstr>Times New Roman</vt:lpstr>
      <vt:lpstr>Basis</vt:lpstr>
      <vt:lpstr>PowerPoint Presentation</vt:lpstr>
      <vt:lpstr>Извештај о раду Националног  контакт центра  за безбедност деце  на интернету за 2023. годину</vt:lpstr>
      <vt:lpstr>Национални контакт центaр за безбедност деце на  интернету</vt:lpstr>
      <vt:lpstr>Активности Националног контакт центра  за безбедност деце на  интернету у 2023. години</vt:lpstr>
      <vt:lpstr>PowerPoint Presentation</vt:lpstr>
      <vt:lpstr>PowerPoint Presentation</vt:lpstr>
      <vt:lpstr>Сарадња</vt:lpstr>
      <vt:lpstr>Интернационална  сарадња</vt:lpstr>
      <vt:lpstr>Редизајнирани сајт </vt:lpstr>
      <vt:lpstr>PowerPoint Presentation</vt:lpstr>
      <vt:lpstr>PowerPoint Presentation</vt:lpstr>
      <vt:lpstr>Статистика</vt:lpstr>
      <vt:lpstr>Упућени предмети</vt:lpstr>
      <vt:lpstr>Превенција</vt:lpstr>
      <vt:lpstr>PowerPoint Presentation</vt:lpstr>
      <vt:lpstr>Рекламни материјал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Zamzar</dc:creator>
  <cp:lastModifiedBy>Olivera Pecić</cp:lastModifiedBy>
  <cp:revision>165</cp:revision>
  <dcterms:created xsi:type="dcterms:W3CDTF">2021-02-06T09:36:50Z</dcterms:created>
  <dcterms:modified xsi:type="dcterms:W3CDTF">2024-01-24T13:17:25Z</dcterms:modified>
</cp:coreProperties>
</file>