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7" r:id="rId2"/>
    <p:sldId id="256" r:id="rId3"/>
    <p:sldId id="259" r:id="rId4"/>
    <p:sldId id="264" r:id="rId5"/>
    <p:sldId id="298" r:id="rId6"/>
    <p:sldId id="312" r:id="rId7"/>
    <p:sldId id="262" r:id="rId8"/>
    <p:sldId id="313" r:id="rId9"/>
    <p:sldId id="310" r:id="rId10"/>
    <p:sldId id="266" r:id="rId11"/>
    <p:sldId id="297" r:id="rId12"/>
    <p:sldId id="299" r:id="rId13"/>
    <p:sldId id="300" r:id="rId14"/>
    <p:sldId id="301" r:id="rId15"/>
    <p:sldId id="302" r:id="rId16"/>
    <p:sldId id="306" r:id="rId17"/>
    <p:sldId id="308" r:id="rId18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18345E"/>
    <a:srgbClr val="2E7DBE"/>
    <a:srgbClr val="122C4F"/>
    <a:srgbClr val="3180C2"/>
    <a:srgbClr val="2B67A5"/>
    <a:srgbClr val="307FC1"/>
    <a:srgbClr val="27518C"/>
    <a:srgbClr val="1D4173"/>
    <a:srgbClr val="2245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64" autoAdjust="0"/>
    <p:restoredTop sz="95006" autoAdjust="0"/>
  </p:normalViewPr>
  <p:slideViewPr>
    <p:cSldViewPr snapToGrid="0">
      <p:cViewPr varScale="1">
        <p:scale>
          <a:sx n="72" d="100"/>
          <a:sy n="72" d="100"/>
        </p:scale>
        <p:origin x="72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r-Cyrl-R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00FA72-58E0-4C0F-A0D7-91634523C329}" type="datetimeFigureOut">
              <a:rPr lang="sr-Cyrl-RS" smtClean="0"/>
              <a:t>13.06.2024.</a:t>
            </a:fld>
            <a:endParaRPr lang="sr-Cyrl-R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r-Cyrl-R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Cyrl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r-Cyrl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43B399-CFD2-4A1D-985F-7AAC7C3AA837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42171193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Cyrl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3B399-CFD2-4A1D-985F-7AAC7C3AA837}" type="slidenum">
              <a:rPr lang="sr-Cyrl-RS" smtClean="0"/>
              <a:t>7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17169482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Cyrl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3B399-CFD2-4A1D-985F-7AAC7C3AA837}" type="slidenum">
              <a:rPr lang="sr-Cyrl-RS" smtClean="0"/>
              <a:t>8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42126850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Cyrl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3B399-CFD2-4A1D-985F-7AAC7C3AA837}" type="slidenum">
              <a:rPr lang="sr-Cyrl-RS" smtClean="0"/>
              <a:t>9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16968168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Cyrl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3B399-CFD2-4A1D-985F-7AAC7C3AA837}" type="slidenum">
              <a:rPr lang="sr-Cyrl-RS" smtClean="0"/>
              <a:t>10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18392081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Cyrl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3B399-CFD2-4A1D-985F-7AAC7C3AA837}" type="slidenum">
              <a:rPr lang="sr-Cyrl-RS" smtClean="0"/>
              <a:t>11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25506522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Cyrl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3B399-CFD2-4A1D-985F-7AAC7C3AA837}" type="slidenum">
              <a:rPr lang="sr-Cyrl-RS" smtClean="0"/>
              <a:t>15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20475797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Cyrl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3B399-CFD2-4A1D-985F-7AAC7C3AA837}" type="slidenum">
              <a:rPr lang="sr-Cyrl-RS" smtClean="0"/>
              <a:t>16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24117516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Cyrl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3B399-CFD2-4A1D-985F-7AAC7C3AA837}" type="slidenum">
              <a:rPr lang="sr-Cyrl-RS" smtClean="0"/>
              <a:t>17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1948267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D4E42-136F-DA4D-2BDA-EB6E758819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sr-Cyrl-R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8B92B7-DFA1-9D54-52C3-3DB36E69BC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r-Cyrl-R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798F36-5A57-88B5-5751-A886052E7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C2563-2BE0-4DBA-BE30-B173505C28B6}" type="datetimeFigureOut">
              <a:rPr lang="sr-Cyrl-RS" smtClean="0"/>
              <a:t>13.06.2024.</a:t>
            </a:fld>
            <a:endParaRPr lang="sr-Cyrl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E9D3C2-1F8C-BD6A-A9F9-284C27F96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4A4A38-E626-CE63-0CD9-344D05202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355FC-E83F-4C01-8AEC-BAEBA67BA907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3322394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E8134-B637-82DF-1DAE-91C37A6B8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Cyrl-R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02071C-D5C9-9263-32E9-664599F77C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Cyrl-R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BBCE5C-D909-2470-BF72-FCEB72CD9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C2563-2BE0-4DBA-BE30-B173505C28B6}" type="datetimeFigureOut">
              <a:rPr lang="sr-Cyrl-RS" smtClean="0"/>
              <a:t>13.06.2024.</a:t>
            </a:fld>
            <a:endParaRPr lang="sr-Cyrl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93F48F-61FD-18CF-E734-2CBC2AF27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9113C8-B14C-725B-3704-EA031E030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355FC-E83F-4C01-8AEC-BAEBA67BA907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57393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3DF7F8-A11F-941E-76E6-8B2F2C9646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r-Cyrl-R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87B05E-0E03-CB65-22DB-3CAC6D0FD3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Cyrl-R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75C762-2059-C266-6B9E-F7E41BD43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C2563-2BE0-4DBA-BE30-B173505C28B6}" type="datetimeFigureOut">
              <a:rPr lang="sr-Cyrl-RS" smtClean="0"/>
              <a:t>13.06.2024.</a:t>
            </a:fld>
            <a:endParaRPr lang="sr-Cyrl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04FDD2-F036-FB8C-2E6F-AF2311B38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4F28AE-46EC-924C-D868-DF2F9169D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355FC-E83F-4C01-8AEC-BAEBA67BA907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4262269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0CE62-43A4-C857-38CD-27F2D7938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Cyrl-R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04C6AF-261C-F885-E773-6C26FF6267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Cyrl-R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84F225-FA14-F3BC-E8CD-AEEB6E324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C2563-2BE0-4DBA-BE30-B173505C28B6}" type="datetimeFigureOut">
              <a:rPr lang="sr-Cyrl-RS" smtClean="0"/>
              <a:t>13.06.2024.</a:t>
            </a:fld>
            <a:endParaRPr lang="sr-Cyrl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F89C2-76B4-B748-AEA1-F02AE3748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454BD-6C42-ABD9-93B5-031EA5E9B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355FC-E83F-4C01-8AEC-BAEBA67BA907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1329808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590FB-D193-0BE9-CAE4-A80E8C904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r-Cyrl-R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35CE76-BA50-A7E0-B34B-6C30FCC086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770074-4415-0971-8D67-CBA68B197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C2563-2BE0-4DBA-BE30-B173505C28B6}" type="datetimeFigureOut">
              <a:rPr lang="sr-Cyrl-RS" smtClean="0"/>
              <a:t>13.06.2024.</a:t>
            </a:fld>
            <a:endParaRPr lang="sr-Cyrl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0B86AF-0D95-0EE6-6A65-8D2672471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813CBA-26C5-D477-472F-BCA4A8802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355FC-E83F-4C01-8AEC-BAEBA67BA907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4031470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81335-5D03-1DA6-E8D3-02E581F6B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Cyrl-R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79233B-2E83-9285-44F0-211C1F80FA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Cyrl-R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BC8E4D-51DD-0A7D-4560-FD0A68C189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Cyrl-R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5789E2-27ED-F21F-D58F-C5726ABF8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C2563-2BE0-4DBA-BE30-B173505C28B6}" type="datetimeFigureOut">
              <a:rPr lang="sr-Cyrl-RS" smtClean="0"/>
              <a:t>13.06.2024.</a:t>
            </a:fld>
            <a:endParaRPr lang="sr-Cyrl-R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99D025-76D6-3450-60BC-196FC9DED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R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855D42-CC95-477B-B58E-513F1875E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355FC-E83F-4C01-8AEC-BAEBA67BA907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3481139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D794D-6552-C123-A550-07D09B8CC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r-Cyrl-R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DFC73E-36F1-C96A-4C8F-3A5E7C0D9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762586-E4AD-8141-D6BC-E348AF3208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Cyrl-R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A2D646-A540-CB26-1158-2D52FFDBA5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C903FC-930F-C9C9-4058-5564D2353C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Cyrl-R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249F1F-8A71-E1CE-753B-D33A17EAE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C2563-2BE0-4DBA-BE30-B173505C28B6}" type="datetimeFigureOut">
              <a:rPr lang="sr-Cyrl-RS" smtClean="0"/>
              <a:t>13.06.2024.</a:t>
            </a:fld>
            <a:endParaRPr lang="sr-Cyrl-R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8E7C91-A1F2-B039-421F-41FAC23D3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R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05C374-E111-0EAF-93AA-1950E9FAC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355FC-E83F-4C01-8AEC-BAEBA67BA907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1658535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82CA8-89BE-2C66-B671-BA65AB51C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Cyrl-R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E969FF-D9B7-E83C-4F1A-B7786A1C9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C2563-2BE0-4DBA-BE30-B173505C28B6}" type="datetimeFigureOut">
              <a:rPr lang="sr-Cyrl-RS" smtClean="0"/>
              <a:t>13.06.2024.</a:t>
            </a:fld>
            <a:endParaRPr lang="sr-Cyrl-R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384453-F4AA-D30A-7B9A-9BFDCF6E0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R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F6E804-1213-1857-500F-CA6090507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355FC-E83F-4C01-8AEC-BAEBA67BA907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1710548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DA94E6-851E-9010-C859-884E27672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C2563-2BE0-4DBA-BE30-B173505C28B6}" type="datetimeFigureOut">
              <a:rPr lang="sr-Cyrl-RS" smtClean="0"/>
              <a:t>13.06.2024.</a:t>
            </a:fld>
            <a:endParaRPr lang="sr-Cyrl-R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EEFB2C-DACB-A28F-FEF0-7A32B1684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R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1123E7-75C1-97DC-9C0A-3F1B6FA99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355FC-E83F-4C01-8AEC-BAEBA67BA907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3097495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9E411-1561-CE5E-6893-7A621A553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r-Cyrl-R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A7CA3F-63EC-0E29-024C-5B63AF74EE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Cyrl-R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2F8850-20AC-4112-0277-96A9935694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82381F-1750-3B4E-5DE5-095B9BC56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C2563-2BE0-4DBA-BE30-B173505C28B6}" type="datetimeFigureOut">
              <a:rPr lang="sr-Cyrl-RS" smtClean="0"/>
              <a:t>13.06.2024.</a:t>
            </a:fld>
            <a:endParaRPr lang="sr-Cyrl-R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C97E05-C986-5E49-96E9-890BA08C6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R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2BE816-2F31-8A21-414E-558920B61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355FC-E83F-4C01-8AEC-BAEBA67BA907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2461897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778CB-2CB4-7863-C766-D1EACF809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r-Cyrl-R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1F124A0-D746-2E8C-DD5B-06BCF36020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r-Cyrl-R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E2AD15-E0E6-CDFE-D2B7-752FA72B52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507FFF-8D08-707E-D1C5-8112277F6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C2563-2BE0-4DBA-BE30-B173505C28B6}" type="datetimeFigureOut">
              <a:rPr lang="sr-Cyrl-RS" smtClean="0"/>
              <a:t>13.06.2024.</a:t>
            </a:fld>
            <a:endParaRPr lang="sr-Cyrl-R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07A6A9-CD50-9DE9-2767-A258820F2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R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A096B4-66FB-144A-3455-9B7430A31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355FC-E83F-4C01-8AEC-BAEBA67BA907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71991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3A77BC-0C6E-344D-8DCE-E6DB3C05B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r-Cyrl-R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20B7A2-710A-F92D-1C8A-DD0701A682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Cyrl-R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3BB807-4D96-85B8-2080-72AB337349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FCC2563-2BE0-4DBA-BE30-B173505C28B6}" type="datetimeFigureOut">
              <a:rPr lang="sr-Cyrl-RS" smtClean="0"/>
              <a:t>13.06.2024.</a:t>
            </a:fld>
            <a:endParaRPr lang="sr-Cyrl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1F6C7B-BE0E-7C16-6194-B092A99ED3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r-Cyrl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F7663D-D3EF-F4D0-0F07-2C28ACF906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AF355FC-E83F-4C01-8AEC-BAEBA67BA907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1744257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jp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1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hyperlink" Target="http://www.pametnoibezbedno.gov.rs/" TargetMode="External"/><Relationship Id="rId7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9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blue and white background with dots&#10;&#10;Description automatically generated">
            <a:extLst>
              <a:ext uri="{FF2B5EF4-FFF2-40B4-BE49-F238E27FC236}">
                <a16:creationId xmlns:a16="http://schemas.microsoft.com/office/drawing/2014/main" id="{65F81BB6-979C-7A3B-9747-F2C842EDC0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ED60663-42A8-4410-9C16-9F13D1490D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877" y="576113"/>
            <a:ext cx="4992245" cy="4051676"/>
          </a:xfrm>
          <a:prstGeom prst="rect">
            <a:avLst/>
          </a:prstGeom>
          <a:effectLst>
            <a:glow rad="101600">
              <a:schemeClr val="accent4">
                <a:satMod val="175000"/>
                <a:alpha val="85000"/>
              </a:schemeClr>
            </a:glow>
            <a:reflection endPos="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570044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red background">
            <a:extLst>
              <a:ext uri="{FF2B5EF4-FFF2-40B4-BE49-F238E27FC236}">
                <a16:creationId xmlns:a16="http://schemas.microsoft.com/office/drawing/2014/main" id="{ACCDC9DC-E71E-D8C0-5063-1049D3683B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27EEEF-C3FF-05C5-4BE9-8403AD07C4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endParaRPr lang="sr-Cyrl-RS" dirty="0">
              <a:solidFill>
                <a:srgbClr val="FFFFFF"/>
              </a:solidFill>
            </a:endParaRPr>
          </a:p>
        </p:txBody>
      </p:sp>
      <p:pic>
        <p:nvPicPr>
          <p:cNvPr id="7" name="Picture 6" descr="A blue and red background&#10;&#10;Description automatically generated">
            <a:extLst>
              <a:ext uri="{FF2B5EF4-FFF2-40B4-BE49-F238E27FC236}">
                <a16:creationId xmlns:a16="http://schemas.microsoft.com/office/drawing/2014/main" id="{2AFF70E4-1FA7-98A3-BF2A-C1F935E16B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6F91A69-8832-4DAE-BD6B-0BD44D1964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360" y="4874032"/>
            <a:ext cx="1878536" cy="1524608"/>
          </a:xfrm>
          <a:prstGeom prst="rect">
            <a:avLst/>
          </a:prstGeom>
          <a:effectLst>
            <a:glow rad="50800">
              <a:schemeClr val="accent4">
                <a:satMod val="175000"/>
                <a:alpha val="85000"/>
              </a:schemeClr>
            </a:glow>
            <a:reflection endPos="0" dir="5400000" sy="-100000" algn="bl" rotWithShape="0"/>
          </a:effectLst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1A4CA258-9121-44FC-BD32-95969348C631}"/>
              </a:ext>
            </a:extLst>
          </p:cNvPr>
          <p:cNvSpPr txBox="1">
            <a:spLocks/>
          </p:cNvSpPr>
          <p:nvPr/>
        </p:nvSpPr>
        <p:spPr>
          <a:xfrm>
            <a:off x="348430" y="205070"/>
            <a:ext cx="10683364" cy="57248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>
                <a:solidFill>
                  <a:srgbClr val="FFC000"/>
                </a:solidFill>
                <a:latin typeface="Arial Black" panose="020B0A04020102020204" pitchFamily="34" charset="0"/>
              </a:rPr>
              <a:t>КОЛИКО ВРЕМЕНА ПРОВОДИШ НА ИНТЕРНЕТУ?</a:t>
            </a:r>
            <a:endParaRPr lang="en-US" sz="28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7125412C-37CF-414C-9998-9140FDA01BEA}"/>
              </a:ext>
            </a:extLst>
          </p:cNvPr>
          <p:cNvSpPr txBox="1">
            <a:spLocks/>
          </p:cNvSpPr>
          <p:nvPr/>
        </p:nvSpPr>
        <p:spPr>
          <a:xfrm>
            <a:off x="352437" y="856130"/>
            <a:ext cx="10243846" cy="10358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ru-RU" dirty="0">
                <a:solidFill>
                  <a:schemeClr val="bg1"/>
                </a:solidFill>
                <a:latin typeface="Arial Black" panose="020B0A04020102020204" pitchFamily="34" charset="0"/>
              </a:rPr>
              <a:t>Велики број сати (4-6h) проведених на интернету може изазвати негативне последице по физичко и психичко здравље.</a:t>
            </a:r>
            <a:endParaRPr lang="en-US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AE98C9A-1EF8-4DAE-97E9-8CC88115A75F}"/>
              </a:ext>
            </a:extLst>
          </p:cNvPr>
          <p:cNvSpPr txBox="1"/>
          <p:nvPr/>
        </p:nvSpPr>
        <p:spPr>
          <a:xfrm>
            <a:off x="4133509" y="2497906"/>
            <a:ext cx="4427027" cy="2250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sr-Cyrl-RS" sz="2400" dirty="0">
                <a:solidFill>
                  <a:srgbClr val="FFC000"/>
                </a:solidFill>
                <a:latin typeface="Arial Black" panose="020B0A04020102020204" pitchFamily="34" charset="0"/>
              </a:rPr>
              <a:t>ДЕКОНЦЕНТРИСАНОСТ ГЛАВОБОЉА</a:t>
            </a:r>
            <a:br>
              <a:rPr lang="sr-Cyrl-RS" sz="2400" dirty="0">
                <a:solidFill>
                  <a:srgbClr val="FFC000"/>
                </a:solidFill>
                <a:latin typeface="Arial Black" panose="020B0A04020102020204" pitchFamily="34" charset="0"/>
              </a:rPr>
            </a:br>
            <a:r>
              <a:rPr lang="sr-Cyrl-RS" sz="2400" dirty="0">
                <a:solidFill>
                  <a:srgbClr val="FFC000"/>
                </a:solidFill>
                <a:latin typeface="Arial Black" panose="020B0A04020102020204" pitchFamily="34" charset="0"/>
              </a:rPr>
              <a:t>НЕСАНИЦА</a:t>
            </a:r>
            <a:br>
              <a:rPr lang="sr-Cyrl-RS" sz="2400" dirty="0">
                <a:solidFill>
                  <a:srgbClr val="FFC000"/>
                </a:solidFill>
                <a:latin typeface="Arial Black" panose="020B0A04020102020204" pitchFamily="34" charset="0"/>
              </a:rPr>
            </a:br>
            <a:r>
              <a:rPr lang="sr-Cyrl-RS" sz="2400" dirty="0">
                <a:solidFill>
                  <a:srgbClr val="FFC000"/>
                </a:solidFill>
                <a:latin typeface="Arial Black" panose="020B0A04020102020204" pitchFamily="34" charset="0"/>
              </a:rPr>
              <a:t>ГОЈАЗНОСТ</a:t>
            </a:r>
            <a:endParaRPr lang="en-US" sz="2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1632B64-9CC7-4906-B78D-A5A1DA09FF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2" y="3271741"/>
            <a:ext cx="4859715" cy="270263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1A0B88DB-4705-4950-8D4F-30C6769647DB}"/>
              </a:ext>
            </a:extLst>
          </p:cNvPr>
          <p:cNvGrpSpPr/>
          <p:nvPr/>
        </p:nvGrpSpPr>
        <p:grpSpPr>
          <a:xfrm flipH="1">
            <a:off x="7730131" y="3278441"/>
            <a:ext cx="4316250" cy="2734154"/>
            <a:chOff x="394601" y="2370369"/>
            <a:chExt cx="3628700" cy="211726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9A262C8-EFE6-4C71-9619-ADD538BB8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4601" y="2370369"/>
              <a:ext cx="3628700" cy="2117262"/>
            </a:xfrm>
            <a:prstGeom prst="rect">
              <a:avLst/>
            </a:prstGeom>
            <a:ln>
              <a:solidFill>
                <a:srgbClr val="FFC000"/>
              </a:solidFill>
            </a:ln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609548C-5340-4F24-B19F-51090185D045}"/>
                </a:ext>
              </a:extLst>
            </p:cNvPr>
            <p:cNvSpPr/>
            <p:nvPr/>
          </p:nvSpPr>
          <p:spPr>
            <a:xfrm>
              <a:off x="394601" y="2370369"/>
              <a:ext cx="3628700" cy="2117261"/>
            </a:xfrm>
            <a:prstGeom prst="rect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Cyrl-RS"/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D1D5F60F-41B3-4485-A3A0-EB2828C6653B}"/>
              </a:ext>
            </a:extLst>
          </p:cNvPr>
          <p:cNvSpPr/>
          <p:nvPr/>
        </p:nvSpPr>
        <p:spPr>
          <a:xfrm>
            <a:off x="136133" y="3271741"/>
            <a:ext cx="4859715" cy="2740854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32183937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A72DAC9-D6C2-491C-B430-7E9FB52259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r-Cyrl-R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0BAE247-8408-4048-97D7-B04E5295EA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295"/>
            <a:ext cx="12192000" cy="685671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9B8BC88-F173-465D-9B16-401F45720245}"/>
              </a:ext>
            </a:extLst>
          </p:cNvPr>
          <p:cNvSpPr txBox="1"/>
          <p:nvPr/>
        </p:nvSpPr>
        <p:spPr>
          <a:xfrm>
            <a:off x="323528" y="289845"/>
            <a:ext cx="27029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2800" b="1" dirty="0">
                <a:solidFill>
                  <a:srgbClr val="FFC000"/>
                </a:solidFill>
                <a:latin typeface="Arial Black" panose="020B0A04020102020204" pitchFamily="34" charset="0"/>
              </a:rPr>
              <a:t>ПРЕДАТОРИ</a:t>
            </a:r>
            <a:endParaRPr lang="sr-Latn-RS" sz="2800" b="1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D47C17F-1ACE-45FA-8645-61A1608477C7}"/>
              </a:ext>
            </a:extLst>
          </p:cNvPr>
          <p:cNvSpPr txBox="1"/>
          <p:nvPr/>
        </p:nvSpPr>
        <p:spPr>
          <a:xfrm>
            <a:off x="323528" y="914401"/>
            <a:ext cx="5701364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Latn-RS" sz="2400" dirty="0">
                <a:solidFill>
                  <a:srgbClr val="FF0000"/>
                </a:solidFill>
                <a:latin typeface="Arial Black" panose="020B0A04020102020204" pitchFamily="34" charset="0"/>
              </a:rPr>
              <a:t>   </a:t>
            </a:r>
            <a:r>
              <a:rPr lang="ru-RU" sz="2400" dirty="0">
                <a:solidFill>
                  <a:srgbClr val="FFC000"/>
                </a:solidFill>
                <a:latin typeface="Arial Black" panose="020B0A04020102020204" pitchFamily="34" charset="0"/>
              </a:rPr>
              <a:t>Ко вреба децу на интернету?</a:t>
            </a:r>
            <a:endParaRPr lang="sr-Latn-RS" sz="2400" dirty="0">
              <a:solidFill>
                <a:srgbClr val="FFC000"/>
              </a:solidFill>
              <a:latin typeface="Arial Black" panose="020B0A040201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Cyrl-RS" sz="2400" dirty="0">
                <a:solidFill>
                  <a:schemeClr val="bg1"/>
                </a:solidFill>
                <a:latin typeface="Arial Black" panose="020B0A04020102020204" pitchFamily="34" charset="0"/>
              </a:rPr>
              <a:t>п</a:t>
            </a:r>
            <a:r>
              <a:rPr lang="ru-RU" sz="2400" dirty="0">
                <a:solidFill>
                  <a:schemeClr val="bg1"/>
                </a:solidFill>
                <a:latin typeface="Arial Black" panose="020B0A04020102020204" pitchFamily="34" charset="0"/>
              </a:rPr>
              <a:t>редатори</a:t>
            </a:r>
            <a:br>
              <a:rPr lang="sr-Latn-RS" sz="2400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ru-RU" sz="2400" dirty="0">
                <a:solidFill>
                  <a:srgbClr val="FFC000"/>
                </a:solidFill>
                <a:latin typeface="Arial Black" panose="020B0A04020102020204" pitchFamily="34" charset="0"/>
              </a:rPr>
              <a:t>Како их врбују?</a:t>
            </a:r>
            <a:endParaRPr lang="sr-Latn-RS" sz="2400" dirty="0">
              <a:solidFill>
                <a:srgbClr val="FFC000"/>
              </a:solidFill>
              <a:latin typeface="Arial Black" panose="020B0A040201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  <a:latin typeface="Arial Black" panose="020B0A04020102020204" pitchFamily="34" charset="0"/>
              </a:rPr>
              <a:t>користе надимке
граде пријатељство
деле иста интересовања</a:t>
            </a:r>
            <a:br>
              <a:rPr lang="sr-Latn-RS" sz="2400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ru-RU" sz="2400" dirty="0">
                <a:solidFill>
                  <a:srgbClr val="FFC000"/>
                </a:solidFill>
                <a:latin typeface="Arial Black" panose="020B0A04020102020204" pitchFamily="34" charset="0"/>
              </a:rPr>
              <a:t>Где?</a:t>
            </a:r>
            <a:r>
              <a:rPr lang="ru-RU" sz="2400" dirty="0">
                <a:solidFill>
                  <a:schemeClr val="bg1"/>
                </a:solidFill>
                <a:latin typeface="Arial Black" panose="020B0A04020102020204" pitchFamily="34" charset="0"/>
              </a:rPr>
              <a:t>
друштвене мреже
собе за </a:t>
            </a:r>
            <a:r>
              <a:rPr lang="sr-Latn-RS" sz="2400" dirty="0" err="1">
                <a:solidFill>
                  <a:schemeClr val="bg1"/>
                </a:solidFill>
                <a:latin typeface="Arial Black" panose="020B0A04020102020204" pitchFamily="34" charset="0"/>
              </a:rPr>
              <a:t>chat</a:t>
            </a:r>
            <a:endParaRPr lang="sr-Latn-RS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Cyrl-RS" sz="2400" dirty="0">
                <a:solidFill>
                  <a:schemeClr val="bg1"/>
                </a:solidFill>
                <a:latin typeface="Arial Black" panose="020B0A04020102020204" pitchFamily="34" charset="0"/>
              </a:rPr>
              <a:t>онлајн </a:t>
            </a:r>
            <a:r>
              <a:rPr lang="sr-Cyrl-RS" sz="2400" dirty="0" err="1">
                <a:solidFill>
                  <a:schemeClr val="bg1"/>
                </a:solidFill>
                <a:latin typeface="Arial Black" panose="020B0A04020102020204" pitchFamily="34" charset="0"/>
              </a:rPr>
              <a:t>игрице</a:t>
            </a:r>
            <a:endParaRPr lang="sr-Cyrl-RS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r>
              <a:rPr lang="sr-Latn-RS" sz="2400" dirty="0">
                <a:solidFill>
                  <a:srgbClr val="FFC000"/>
                </a:solidFill>
                <a:latin typeface="Arial Black" panose="020B0A04020102020204" pitchFamily="34" charset="0"/>
              </a:rPr>
              <a:t>   </a:t>
            </a:r>
            <a:r>
              <a:rPr lang="sr-Cyrl-RS" sz="2400" dirty="0">
                <a:solidFill>
                  <a:srgbClr val="FFC000"/>
                </a:solidFill>
                <a:latin typeface="Arial Black" panose="020B0A04020102020204" pitchFamily="34" charset="0"/>
              </a:rPr>
              <a:t>Зашто?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  <a:latin typeface="Arial Black" panose="020B0A04020102020204" pitchFamily="34" charset="0"/>
              </a:rPr>
              <a:t>физички сусрет
онлајн сексуално злостављање</a:t>
            </a:r>
            <a:endParaRPr lang="en-US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92697EE-FACE-4BAA-93C9-D645D5CB9A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110" y="184605"/>
            <a:ext cx="5777278" cy="6482917"/>
          </a:xfrm>
          <a:prstGeom prst="rect">
            <a:avLst/>
          </a:prstGeom>
          <a:ln w="76200">
            <a:noFill/>
          </a:ln>
        </p:spPr>
      </p:pic>
    </p:spTree>
    <p:extLst>
      <p:ext uri="{BB962C8B-B14F-4D97-AF65-F5344CB8AC3E}">
        <p14:creationId xmlns:p14="http://schemas.microsoft.com/office/powerpoint/2010/main" val="6637091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lue and red background&#10;&#10;Description automatically generated">
            <a:extLst>
              <a:ext uri="{FF2B5EF4-FFF2-40B4-BE49-F238E27FC236}">
                <a16:creationId xmlns:a16="http://schemas.microsoft.com/office/drawing/2014/main" id="{462C637E-798D-EC67-8E64-5CC9664BB7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98DA3D7-DB85-414B-A6F4-8A3738CB4C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26" y="102506"/>
            <a:ext cx="5978695" cy="41207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C83864D-4491-4BCF-854F-9F038E05F9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127" y="107200"/>
            <a:ext cx="5767147" cy="411006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3D943CB-3225-42AA-9F3C-210A3B274CB1}"/>
              </a:ext>
            </a:extLst>
          </p:cNvPr>
          <p:cNvSpPr/>
          <p:nvPr/>
        </p:nvSpPr>
        <p:spPr>
          <a:xfrm>
            <a:off x="27354" y="4284103"/>
            <a:ext cx="12133384" cy="2533535"/>
          </a:xfrm>
          <a:prstGeom prst="rect">
            <a:avLst/>
          </a:prstGeom>
          <a:solidFill>
            <a:schemeClr val="bg1"/>
          </a:solidFill>
          <a:ln w="76200">
            <a:solidFill>
              <a:srgbClr val="2245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2000" dirty="0">
              <a:solidFill>
                <a:schemeClr val="tx2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A9F768-F4A3-4A4B-A39B-E878986FD0AA}"/>
              </a:ext>
            </a:extLst>
          </p:cNvPr>
          <p:cNvSpPr txBox="1"/>
          <p:nvPr/>
        </p:nvSpPr>
        <p:spPr>
          <a:xfrm>
            <a:off x="180147" y="4323183"/>
            <a:ext cx="1189454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 .Л . (1979) из Малог Зворника лажно се представљао на </a:t>
            </a:r>
            <a:r>
              <a:rPr lang="sr-Cyrl-RS" sz="22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Фејсбуку </a:t>
            </a:r>
            <a:r>
              <a:rPr lang="ru-RU" sz="22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као Никола Ивановић и тако ступао у контакт са малолетним девојчицама и децом</a:t>
            </a:r>
            <a:r>
              <a:rPr lang="sr-Latn-RS" sz="22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22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sz="22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sz="22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акон задобијања поверења, захтевао је да му достављају обнажене фотографије, после чега их је уцењивао и претио да ће их доставити њиховим пријатељима и родитељима. Неретко је претњама силом, захтевао да му путем wеб камера изводе експлицитне порнографске представе у циљу личног самозадовољавања, а снимке је чувао у свом мобилном телефону које је нудио на продају за износ од 3000 до 5000 динара.</a:t>
            </a:r>
            <a:endParaRPr lang="sr-Cyrl-RS" dirty="0"/>
          </a:p>
        </p:txBody>
      </p:sp>
    </p:spTree>
    <p:extLst>
      <p:ext uri="{BB962C8B-B14F-4D97-AF65-F5344CB8AC3E}">
        <p14:creationId xmlns:p14="http://schemas.microsoft.com/office/powerpoint/2010/main" val="21662833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lue and red background&#10;&#10;Description automatically generated">
            <a:extLst>
              <a:ext uri="{FF2B5EF4-FFF2-40B4-BE49-F238E27FC236}">
                <a16:creationId xmlns:a16="http://schemas.microsoft.com/office/drawing/2014/main" id="{462C637E-798D-EC67-8E64-5CC9664BB7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38FA62E-97FC-488A-B30E-0EB1BBB3B599}"/>
              </a:ext>
            </a:extLst>
          </p:cNvPr>
          <p:cNvSpPr/>
          <p:nvPr/>
        </p:nvSpPr>
        <p:spPr>
          <a:xfrm>
            <a:off x="0" y="4994910"/>
            <a:ext cx="12188150" cy="186309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 sz="2800" b="1" dirty="0">
              <a:solidFill>
                <a:schemeClr val="bg1"/>
              </a:solidFill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D2361CC-AF5C-4665-8D45-00B3721C05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73" y="2482633"/>
            <a:ext cx="5759973" cy="383614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D3B278F-AA9D-4038-BC3E-FA3CDC7AB1C6}"/>
              </a:ext>
            </a:extLst>
          </p:cNvPr>
          <p:cNvSpPr txBox="1"/>
          <p:nvPr/>
        </p:nvSpPr>
        <p:spPr>
          <a:xfrm>
            <a:off x="5907434" y="220215"/>
            <a:ext cx="6323527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Александар Нешковић (46) је девојчицу из Обреновца, која је тада имала 13 година, намамио на састанак, тако што се преко </a:t>
            </a:r>
            <a:r>
              <a:rPr lang="sr-Cyrl-R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Фејсбука 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лажно представио као „Филип007“ који има 17 година</a:t>
            </a:r>
            <a:r>
              <a:rPr lang="sr-Latn-R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sr-Latn-R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Након краћег дописивања разменили су имејл адресе и бројеве мобилних телефона.</a:t>
            </a:r>
            <a:endParaRPr lang="sr-Cyrl-R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r-Latn-R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Девојчицу је сачекао испред школе, представио се као Филипов отац и тако је убедио да уђе у аутомобил и силовао је.</a:t>
            </a:r>
            <a:b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
Приликом хапшења, полиција је у његовом телефону и рачунару нашла више од 200 порно снимака са малолетницама.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2AF3EE-D994-4D09-973E-B9E27A40C1F5}"/>
              </a:ext>
            </a:extLst>
          </p:cNvPr>
          <p:cNvSpPr txBox="1"/>
          <p:nvPr/>
        </p:nvSpPr>
        <p:spPr>
          <a:xfrm>
            <a:off x="176673" y="173027"/>
            <a:ext cx="55540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r-Latn-RS" sz="2400" i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„</a:t>
            </a:r>
            <a:r>
              <a:rPr lang="ru-RU" sz="2400" i="1" dirty="0">
                <a:solidFill>
                  <a:schemeClr val="bg1"/>
                </a:solidFill>
                <a:latin typeface="Aptos Display" panose="020B0004020202020204" pitchFamily="34" charset="0"/>
                <a:cs typeface="Arial" panose="020B0604020202020204" pitchFamily="34" charset="0"/>
              </a:rPr>
              <a:t>Био је неки момак који ми је стално говорио како сам прелепа, привлачна и да жели да ме упозна. Чак и ако сам понављала да не желим, он је наставио да ми шаље његов број телефона и говорио ми да га позовем</a:t>
            </a:r>
            <a:r>
              <a:rPr lang="ru-RU" sz="24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.“</a:t>
            </a:r>
            <a:endParaRPr lang="sr-Cyrl-RS" dirty="0"/>
          </a:p>
        </p:txBody>
      </p:sp>
    </p:spTree>
    <p:extLst>
      <p:ext uri="{BB962C8B-B14F-4D97-AF65-F5344CB8AC3E}">
        <p14:creationId xmlns:p14="http://schemas.microsoft.com/office/powerpoint/2010/main" val="20805799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lue and red background&#10;&#10;Description automatically generated">
            <a:extLst>
              <a:ext uri="{FF2B5EF4-FFF2-40B4-BE49-F238E27FC236}">
                <a16:creationId xmlns:a16="http://schemas.microsoft.com/office/drawing/2014/main" id="{462C637E-798D-EC67-8E64-5CC9664BB7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9" name="hapsenje-pedofila-12-8-2016">
            <a:hlinkClick r:id="" action="ppaction://media"/>
            <a:extLst>
              <a:ext uri="{FF2B5EF4-FFF2-40B4-BE49-F238E27FC236}">
                <a16:creationId xmlns:a16="http://schemas.microsoft.com/office/drawing/2014/main" id="{C55025F4-A7DA-4DC9-B8C4-A79CBDEB4B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7142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467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lue and red background&#10;&#10;Description automatically generated">
            <a:extLst>
              <a:ext uri="{FF2B5EF4-FFF2-40B4-BE49-F238E27FC236}">
                <a16:creationId xmlns:a16="http://schemas.microsoft.com/office/drawing/2014/main" id="{462C637E-798D-EC67-8E64-5CC9664BB7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-6616" y="1282"/>
            <a:ext cx="12336268" cy="6856718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53295A0-3459-4A4F-9826-266E25CE192F}"/>
              </a:ext>
            </a:extLst>
          </p:cNvPr>
          <p:cNvSpPr/>
          <p:nvPr/>
        </p:nvSpPr>
        <p:spPr>
          <a:xfrm>
            <a:off x="481781" y="4304868"/>
            <a:ext cx="11582399" cy="172433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R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CA76C78-6824-46A1-95BF-DC2593C5CB1F}"/>
              </a:ext>
            </a:extLst>
          </p:cNvPr>
          <p:cNvSpPr txBox="1">
            <a:spLocks/>
          </p:cNvSpPr>
          <p:nvPr/>
        </p:nvSpPr>
        <p:spPr>
          <a:xfrm>
            <a:off x="344557" y="4178710"/>
            <a:ext cx="11719624" cy="18504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ru-RU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НИКАДА НЕ ИДИ НА САСТАНАК СА НЕКИМ КОГА СИ УПОЗНАО ПРЕКО ИНТЕРНЕТА, АКО ТА ОСОБА ИНСИСТИРА ДА СЕ ВИДИТЕ, ПРИЈАВИ НА 19833!!!</a:t>
            </a:r>
            <a:endParaRPr lang="en-US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3EA312E-6F7F-42E2-B2BA-5520E60149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495" y="1792406"/>
            <a:ext cx="2885747" cy="244938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A00FF3B-E1FB-4F8E-A853-7C9FC9610C37}"/>
              </a:ext>
            </a:extLst>
          </p:cNvPr>
          <p:cNvSpPr/>
          <p:nvPr/>
        </p:nvSpPr>
        <p:spPr>
          <a:xfrm>
            <a:off x="0" y="224269"/>
            <a:ext cx="1250663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RS" sz="4400" b="1" dirty="0">
                <a:solidFill>
                  <a:srgbClr val="FF0000"/>
                </a:solidFill>
                <a:latin typeface="Arial Black" panose="020B0A0402010202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750 000 </a:t>
            </a:r>
          </a:p>
          <a:p>
            <a:pPr algn="ctr"/>
            <a:r>
              <a:rPr lang="sr-Cyrl-RS" sz="2800" b="1" dirty="0">
                <a:solidFill>
                  <a:srgbClr val="FF0000"/>
                </a:solidFill>
                <a:latin typeface="Arial Black" panose="020B0A0402010202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Сајбер</a:t>
            </a:r>
            <a:r>
              <a:rPr lang="sr-Latn-RS" sz="2800" b="1" dirty="0">
                <a:solidFill>
                  <a:srgbClr val="FF0000"/>
                </a:solidFill>
                <a:latin typeface="Arial Black" panose="020B0A0402010202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ru-RU" sz="2800" b="1" dirty="0">
                <a:solidFill>
                  <a:srgbClr val="FF0000"/>
                </a:solidFill>
                <a:latin typeface="Arial Black" panose="020B0A0402010202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предатора се у сваком тренутку налази на интернету!</a:t>
            </a:r>
            <a:endParaRPr lang="sr-Latn-RS" sz="2800" b="1" dirty="0">
              <a:solidFill>
                <a:srgbClr val="FF0000"/>
              </a:solidFill>
              <a:latin typeface="Arial Black" panose="020B0A0402010202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23267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red background">
            <a:extLst>
              <a:ext uri="{FF2B5EF4-FFF2-40B4-BE49-F238E27FC236}">
                <a16:creationId xmlns:a16="http://schemas.microsoft.com/office/drawing/2014/main" id="{ACCDC9DC-E71E-D8C0-5063-1049D3683B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27EEEF-C3FF-05C5-4BE9-8403AD07C4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endParaRPr lang="sr-Cyrl-RS" dirty="0">
              <a:solidFill>
                <a:srgbClr val="FFFFFF"/>
              </a:solidFill>
            </a:endParaRPr>
          </a:p>
        </p:txBody>
      </p:sp>
      <p:pic>
        <p:nvPicPr>
          <p:cNvPr id="7" name="Picture 6" descr="A blue and red background&#10;&#10;Description automatically generated">
            <a:extLst>
              <a:ext uri="{FF2B5EF4-FFF2-40B4-BE49-F238E27FC236}">
                <a16:creationId xmlns:a16="http://schemas.microsoft.com/office/drawing/2014/main" id="{2AFF70E4-1FA7-98A3-BF2A-C1F935E16B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solidFill>
              <a:srgbClr val="2B67A5"/>
            </a:solidFill>
          </a:ln>
        </p:spPr>
      </p:pic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D0BFA9B4-51CE-4C3D-ADEE-A5259B98E218}"/>
              </a:ext>
            </a:extLst>
          </p:cNvPr>
          <p:cNvGraphicFramePr/>
          <p:nvPr/>
        </p:nvGraphicFramePr>
        <p:xfrm>
          <a:off x="4296970" y="4736485"/>
          <a:ext cx="1947568" cy="16849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832C6556-0AA0-4D21-A35B-6BA151636B23}"/>
              </a:ext>
            </a:extLst>
          </p:cNvPr>
          <p:cNvGraphicFramePr/>
          <p:nvPr/>
        </p:nvGraphicFramePr>
        <p:xfrm>
          <a:off x="8628303" y="4769698"/>
          <a:ext cx="1947568" cy="16849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Title 1">
            <a:extLst>
              <a:ext uri="{FF2B5EF4-FFF2-40B4-BE49-F238E27FC236}">
                <a16:creationId xmlns:a16="http://schemas.microsoft.com/office/drawing/2014/main" id="{55A96419-CB9C-4284-8F34-9315E0FC4E92}"/>
              </a:ext>
            </a:extLst>
          </p:cNvPr>
          <p:cNvSpPr txBox="1">
            <a:spLocks/>
          </p:cNvSpPr>
          <p:nvPr/>
        </p:nvSpPr>
        <p:spPr>
          <a:xfrm>
            <a:off x="401350" y="588876"/>
            <a:ext cx="4070436" cy="37953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b="1" dirty="0">
              <a:solidFill>
                <a:srgbClr val="92D050"/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5DC0AC-7452-4000-9DA3-25F913461071}"/>
              </a:ext>
            </a:extLst>
          </p:cNvPr>
          <p:cNvSpPr txBox="1"/>
          <p:nvPr/>
        </p:nvSpPr>
        <p:spPr>
          <a:xfrm>
            <a:off x="458087" y="420042"/>
            <a:ext cx="9144000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accent1">
                  <a:lumMod val="50000"/>
                </a:schemeClr>
              </a:buClr>
            </a:pPr>
            <a:r>
              <a:rPr lang="sr-Cyrl-RS" sz="2800" b="1" dirty="0">
                <a:solidFill>
                  <a:srgbClr val="92D050"/>
                </a:solidFill>
                <a:latin typeface="Arial Black" panose="020B0A04020102020204" pitchFamily="34" charset="0"/>
              </a:rPr>
              <a:t>ЗАПАМТИ 4 СТВАРИ</a:t>
            </a:r>
          </a:p>
          <a:p>
            <a:pPr>
              <a:buClr>
                <a:schemeClr val="accent1">
                  <a:lumMod val="50000"/>
                </a:schemeClr>
              </a:buClr>
            </a:pPr>
            <a:endParaRPr lang="sr-Cyrl-RS" sz="2800" b="1" dirty="0">
              <a:solidFill>
                <a:srgbClr val="92D050"/>
              </a:solidFill>
              <a:latin typeface="Arial Black" panose="020B0A04020102020204" pitchFamily="34" charset="0"/>
            </a:endParaRPr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  <a:latin typeface="Arial Black" panose="020B0A04020102020204" pitchFamily="34" charset="0"/>
              </a:rPr>
              <a:t>ПРЕПОЗНАЈ ПРЕДАТОРА
НЕ ОСТАВЉАЈ ЛИЧНЕ ПОДАТКЕ
НЕ ОДГОВАРАЈ НА РУЖНУ ПОРУКУ
ОБРАТИ СЕ ЗА ПОМОЋ ОДРАСЛОЈ ОСОБИ</a:t>
            </a:r>
            <a:endParaRPr lang="en-US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CF2FD83-2C38-4C2D-85FC-F4584D0C3D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094" y="3692198"/>
            <a:ext cx="2517811" cy="2043440"/>
          </a:xfrm>
          <a:prstGeom prst="rect">
            <a:avLst/>
          </a:prstGeom>
          <a:effectLst>
            <a:glow rad="101600">
              <a:schemeClr val="accent4">
                <a:satMod val="175000"/>
                <a:alpha val="85000"/>
              </a:schemeClr>
            </a:glow>
            <a:reflection endPos="0" dir="5400000" sy="-100000" algn="bl" rotWithShape="0"/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C2FB8F5-DE8D-4B0E-97CC-78941C93BF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883802" flipH="1">
            <a:off x="8694055" y="215864"/>
            <a:ext cx="3489743" cy="3416946"/>
          </a:xfrm>
          <a:prstGeom prst="rect">
            <a:avLst/>
          </a:prstGeom>
          <a:effectLst>
            <a:glow rad="368300">
              <a:srgbClr val="00B0F0">
                <a:alpha val="45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20480142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red background">
            <a:extLst>
              <a:ext uri="{FF2B5EF4-FFF2-40B4-BE49-F238E27FC236}">
                <a16:creationId xmlns:a16="http://schemas.microsoft.com/office/drawing/2014/main" id="{ACCDC9DC-E71E-D8C0-5063-1049D3683B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27EEEF-C3FF-05C5-4BE9-8403AD07C4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endParaRPr lang="sr-Cyrl-RS" dirty="0">
              <a:solidFill>
                <a:srgbClr val="FFFFFF"/>
              </a:solidFill>
            </a:endParaRPr>
          </a:p>
        </p:txBody>
      </p:sp>
      <p:pic>
        <p:nvPicPr>
          <p:cNvPr id="7" name="Picture 6" descr="A blue and red background&#10;&#10;Description automatically generated">
            <a:extLst>
              <a:ext uri="{FF2B5EF4-FFF2-40B4-BE49-F238E27FC236}">
                <a16:creationId xmlns:a16="http://schemas.microsoft.com/office/drawing/2014/main" id="{2AFF70E4-1FA7-98A3-BF2A-C1F935E16B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  <a:ln>
            <a:solidFill>
              <a:srgbClr val="2B67A5"/>
            </a:solidFill>
          </a:ln>
        </p:spPr>
      </p:pic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D0BFA9B4-51CE-4C3D-ADEE-A5259B98E218}"/>
              </a:ext>
            </a:extLst>
          </p:cNvPr>
          <p:cNvGraphicFramePr/>
          <p:nvPr/>
        </p:nvGraphicFramePr>
        <p:xfrm>
          <a:off x="4296970" y="4736485"/>
          <a:ext cx="1947568" cy="16849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832C6556-0AA0-4D21-A35B-6BA151636B23}"/>
              </a:ext>
            </a:extLst>
          </p:cNvPr>
          <p:cNvGraphicFramePr/>
          <p:nvPr/>
        </p:nvGraphicFramePr>
        <p:xfrm>
          <a:off x="8628303" y="4769698"/>
          <a:ext cx="1947568" cy="16849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552AD368-450D-4FA9-9572-2189E748C90E}"/>
              </a:ext>
            </a:extLst>
          </p:cNvPr>
          <p:cNvSpPr txBox="1"/>
          <p:nvPr/>
        </p:nvSpPr>
        <p:spPr>
          <a:xfrm>
            <a:off x="6096000" y="5833315"/>
            <a:ext cx="64527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sr-Cyrl-RS" sz="4000" dirty="0">
                <a:solidFill>
                  <a:srgbClr val="FFC000"/>
                </a:solidFill>
                <a:latin typeface="Arial Black" panose="020B0A04020102020204" pitchFamily="34" charset="0"/>
              </a:rPr>
              <a:t>ХВАЛА НА ПАЖЊИ!</a:t>
            </a:r>
            <a:endParaRPr lang="en-US" sz="40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1DC5FD-7E02-41B5-981F-808D7211F90D}"/>
              </a:ext>
            </a:extLst>
          </p:cNvPr>
          <p:cNvSpPr txBox="1"/>
          <p:nvPr/>
        </p:nvSpPr>
        <p:spPr>
          <a:xfrm>
            <a:off x="270041" y="238385"/>
            <a:ext cx="1107022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4000" dirty="0">
                <a:solidFill>
                  <a:srgbClr val="FFC000"/>
                </a:solidFill>
                <a:latin typeface="Arial Black" panose="020B0A04020102020204" pitchFamily="34" charset="0"/>
              </a:rPr>
              <a:t>БОЉИ_ИНТЕРНЕТ_ЗА_ДЕЦУ</a:t>
            </a:r>
            <a:r>
              <a:rPr lang="sr-Latn-RS" sz="4000" dirty="0">
                <a:solidFill>
                  <a:srgbClr val="FFC000"/>
                </a:solidFill>
                <a:latin typeface="Arial Black" panose="020B0A04020102020204" pitchFamily="34" charset="0"/>
              </a:rPr>
              <a:t>                  </a:t>
            </a:r>
            <a:r>
              <a:rPr lang="sr-Latn-RS" sz="4000" b="1" dirty="0">
                <a:solidFill>
                  <a:schemeClr val="bg1"/>
                </a:solidFill>
                <a:latin typeface="Arial Black" panose="020B0A04020102020204" pitchFamily="34" charset="0"/>
              </a:rPr>
              <a:t>bit@mit.gov.rs</a:t>
            </a:r>
            <a:endParaRPr lang="en-US" sz="4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7AE1C7B-8CCF-467A-AF12-B89102DA8A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877" y="1388764"/>
            <a:ext cx="4992245" cy="4051676"/>
          </a:xfrm>
          <a:prstGeom prst="rect">
            <a:avLst/>
          </a:prstGeom>
          <a:effectLst>
            <a:glow rad="101600">
              <a:schemeClr val="accent4">
                <a:satMod val="175000"/>
                <a:alpha val="85000"/>
              </a:schemeClr>
            </a:glow>
            <a:reflection endPos="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162416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ue and red background">
            <a:extLst>
              <a:ext uri="{FF2B5EF4-FFF2-40B4-BE49-F238E27FC236}">
                <a16:creationId xmlns:a16="http://schemas.microsoft.com/office/drawing/2014/main" id="{ACCDC9DC-E71E-D8C0-5063-1049D3683B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27EEEF-C3FF-05C5-4BE9-8403AD07C4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endParaRPr lang="sr-Cyrl-RS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CDA416-820A-B011-2E67-BB5B178D9F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endParaRPr lang="sr-Cyrl-RS">
              <a:solidFill>
                <a:srgbClr val="FFFFFF"/>
              </a:solidFill>
            </a:endParaRPr>
          </a:p>
        </p:txBody>
      </p:sp>
      <p:pic>
        <p:nvPicPr>
          <p:cNvPr id="7" name="Picture 6" descr="A blue and red background&#10;&#10;Description automatically generated">
            <a:extLst>
              <a:ext uri="{FF2B5EF4-FFF2-40B4-BE49-F238E27FC236}">
                <a16:creationId xmlns:a16="http://schemas.microsoft.com/office/drawing/2014/main" id="{2AFF70E4-1FA7-98A3-BF2A-C1F935E16B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FD00C9-75B0-4300-A463-52C1CE543680}"/>
              </a:ext>
            </a:extLst>
          </p:cNvPr>
          <p:cNvSpPr txBox="1"/>
          <p:nvPr/>
        </p:nvSpPr>
        <p:spPr>
          <a:xfrm>
            <a:off x="0" y="205483"/>
            <a:ext cx="12192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500" dirty="0">
                <a:ln w="12700">
                  <a:noFill/>
                </a:ln>
                <a:latin typeface="Arial Black" panose="020B0A04020102020204" pitchFamily="34" charset="0"/>
              </a:rPr>
              <a:t>НАЦИОНАЛНИ КОНТАКТ ЦЕНТАР ЗА БЕЗБЕДНОСТ ДЕЦЕ НА ИНТЕРНЕТУ</a:t>
            </a:r>
            <a:endParaRPr lang="sr-Cyrl-RS" sz="3500" dirty="0">
              <a:ln w="12700">
                <a:noFill/>
              </a:ln>
              <a:latin typeface="Arial Black" panose="020B0A040201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843FF3-1626-42CB-A88F-A6D893AC66B3}"/>
              </a:ext>
            </a:extLst>
          </p:cNvPr>
          <p:cNvSpPr txBox="1"/>
          <p:nvPr/>
        </p:nvSpPr>
        <p:spPr>
          <a:xfrm>
            <a:off x="631861" y="1542336"/>
            <a:ext cx="7823771" cy="51864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r-Latn-RS" sz="3200" dirty="0">
                <a:ln w="12700">
                  <a:noFill/>
                </a:ln>
                <a:latin typeface="Arial Black" panose="020B0A04020102020204" pitchFamily="34" charset="0"/>
              </a:rPr>
              <a:t>19833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r-Latn-RS" sz="3200" dirty="0">
                <a:ln w="12700">
                  <a:noFill/>
                </a:ln>
                <a:latin typeface="Arial Black" panose="020B0A04020102020204" pitchFamily="34" charset="0"/>
              </a:rPr>
              <a:t>bit@mit.gov.rs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r-Latn-RS" sz="3200" dirty="0">
                <a:ln w="12700">
                  <a:noFill/>
                </a:ln>
                <a:latin typeface="Arial Black" panose="020B0A04020102020204" pitchFamily="34" charset="0"/>
              </a:rPr>
              <a:t>     PAMETNO</a:t>
            </a:r>
            <a:r>
              <a:rPr lang="en-US" sz="3200" dirty="0">
                <a:ln w="12700">
                  <a:noFill/>
                </a:ln>
                <a:latin typeface="Arial Black" panose="020B0A04020102020204" pitchFamily="34" charset="0"/>
              </a:rPr>
              <a:t>&amp;</a:t>
            </a:r>
            <a:r>
              <a:rPr lang="sr-Latn-RS" sz="3200" dirty="0">
                <a:ln w="12700">
                  <a:noFill/>
                </a:ln>
                <a:latin typeface="Arial Black" panose="020B0A04020102020204" pitchFamily="34" charset="0"/>
              </a:rPr>
              <a:t>BEZBEDNO</a:t>
            </a:r>
            <a:endParaRPr lang="en-US" sz="3200" dirty="0">
              <a:ln w="12700">
                <a:noFill/>
              </a:ln>
              <a:latin typeface="Arial Black" panose="020B0A0402010202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r-Latn-RS" sz="3200" dirty="0">
                <a:ln w="12700">
                  <a:noFill/>
                </a:ln>
                <a:latin typeface="Arial Black" panose="020B0A04020102020204" pitchFamily="34" charset="0"/>
              </a:rPr>
              <a:t>     </a:t>
            </a:r>
            <a:r>
              <a:rPr lang="en-US" sz="3200" dirty="0">
                <a:ln w="12700">
                  <a:noFill/>
                </a:ln>
                <a:latin typeface="Arial Black" panose="020B0A04020102020204" pitchFamily="34" charset="0"/>
              </a:rPr>
              <a:t>@</a:t>
            </a:r>
            <a:r>
              <a:rPr lang="sr-Latn-RS" sz="3200" dirty="0" err="1">
                <a:ln w="12700">
                  <a:noFill/>
                </a:ln>
                <a:latin typeface="Arial Black" panose="020B0A04020102020204" pitchFamily="34" charset="0"/>
              </a:rPr>
              <a:t>pametnoibezbedno</a:t>
            </a:r>
            <a:endParaRPr lang="en-US" sz="3200" dirty="0">
              <a:ln w="12700">
                <a:noFill/>
              </a:ln>
              <a:latin typeface="Arial Black" panose="020B0A0402010202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n w="12700">
                  <a:noFill/>
                </a:ln>
                <a:latin typeface="Arial Black" panose="020B0A04020102020204" pitchFamily="34" charset="0"/>
              </a:rPr>
              <a:t>     @</a:t>
            </a:r>
            <a:r>
              <a:rPr lang="sr-Latn-RS" sz="3200" dirty="0" err="1">
                <a:ln w="12700">
                  <a:noFill/>
                </a:ln>
                <a:latin typeface="Arial Black" panose="020B0A04020102020204" pitchFamily="34" charset="0"/>
              </a:rPr>
              <a:t>pametnoibezbedno</a:t>
            </a:r>
            <a:endParaRPr lang="sr-Latn-RS" sz="3200" dirty="0">
              <a:ln w="12700">
                <a:noFill/>
              </a:ln>
              <a:latin typeface="Arial Black" panose="020B0A0402010202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r-Latn-RS" sz="3200" dirty="0">
                <a:ln w="12700">
                  <a:noFill/>
                </a:ln>
                <a:latin typeface="Arial Black" panose="020B0A040201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www.pametnoibezbedno.gov.rs</a:t>
            </a:r>
            <a:endParaRPr lang="sr-Cyrl-RS" sz="3200" dirty="0">
              <a:ln w="12700">
                <a:noFill/>
              </a:ln>
              <a:latin typeface="Arial Black" panose="020B0A04020102020204" pitchFamily="34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sr-Latn-RS" sz="3200" dirty="0">
              <a:ln w="12700">
                <a:noFill/>
              </a:ln>
              <a:latin typeface="Arial Black" panose="020B0A0402010202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E237F4A-57A1-4922-B577-F8825A18D1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0157" y="3202990"/>
            <a:ext cx="555450" cy="54344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5E9C609-2F63-463A-A6CC-31D45C93A8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57" y="3882954"/>
            <a:ext cx="555450" cy="55545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02E839C-F6BD-43F1-8181-3FFCE83DBD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229" y="1542334"/>
            <a:ext cx="3923591" cy="4584279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685B482-ABCE-4CF6-801B-61E2F59827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0157" y="4684512"/>
            <a:ext cx="555449" cy="56589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F1B4481-112F-4450-AE9B-A0B7780465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859" y="5356762"/>
            <a:ext cx="1091910" cy="55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9190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blue and red background&#10;&#10;Description automatically generated">
            <a:extLst>
              <a:ext uri="{FF2B5EF4-FFF2-40B4-BE49-F238E27FC236}">
                <a16:creationId xmlns:a16="http://schemas.microsoft.com/office/drawing/2014/main" id="{462C637E-798D-EC67-8E64-5CC9664BB7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3AA679-6006-447F-98D1-19E4ADF8E0C5}"/>
              </a:ext>
            </a:extLst>
          </p:cNvPr>
          <p:cNvSpPr txBox="1"/>
          <p:nvPr/>
        </p:nvSpPr>
        <p:spPr>
          <a:xfrm>
            <a:off x="109619" y="373524"/>
            <a:ext cx="6094476" cy="2633285"/>
          </a:xfrm>
          <a:prstGeom prst="rect">
            <a:avLst/>
          </a:prstGeom>
          <a:noFill/>
          <a:ln w="6350">
            <a:noFill/>
          </a:ln>
        </p:spPr>
        <p:txBody>
          <a:bodyPr wrap="square">
            <a:spAutoFit/>
          </a:bodyPr>
          <a:lstStyle/>
          <a:p>
            <a:r>
              <a:rPr lang="sr-Cyrl-RS" sz="2800" b="1" dirty="0">
                <a:solidFill>
                  <a:srgbClr val="92D050"/>
                </a:solidFill>
                <a:latin typeface="Arial Black" panose="020B0A04020102020204" pitchFamily="34" charset="0"/>
              </a:rPr>
              <a:t>ДОБРЕ</a:t>
            </a:r>
            <a:r>
              <a:rPr lang="sr-Latn-RS" sz="2800" b="1" dirty="0">
                <a:solidFill>
                  <a:srgbClr val="92D050"/>
                </a:solidFill>
                <a:latin typeface="Arial Black" panose="020B0A04020102020204" pitchFamily="34" charset="0"/>
              </a:rPr>
              <a:t> </a:t>
            </a:r>
            <a:r>
              <a:rPr lang="sr-Cyrl-RS" sz="2800" b="1" dirty="0">
                <a:solidFill>
                  <a:srgbClr val="92D050"/>
                </a:solidFill>
                <a:latin typeface="Arial Black" panose="020B0A04020102020204" pitchFamily="34" charset="0"/>
              </a:rPr>
              <a:t>СТРАНЕ ИНТЕРНЕТА</a:t>
            </a:r>
            <a:br>
              <a:rPr lang="sr-Cyrl-RS" sz="2800" b="1" dirty="0">
                <a:solidFill>
                  <a:srgbClr val="92D050"/>
                </a:solidFill>
                <a:latin typeface="Arial Black" panose="020B0A04020102020204" pitchFamily="34" charset="0"/>
              </a:rPr>
            </a:br>
            <a:endParaRPr lang="sr-Latn-RS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ДРУЖЕЊЕ И РАЗМЕНА ИСКУСТАВА
УЧЕЊЕ 
ДЕЉЕЊЕ ЗНАЊА И УМЕЋА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ЗАБАВА</a:t>
            </a:r>
            <a:endParaRPr lang="sr-Latn-RS" sz="20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096FCF-40AE-4979-AF42-11D4AABACE73}"/>
              </a:ext>
            </a:extLst>
          </p:cNvPr>
          <p:cNvSpPr txBox="1"/>
          <p:nvPr/>
        </p:nvSpPr>
        <p:spPr>
          <a:xfrm>
            <a:off x="6188593" y="373524"/>
            <a:ext cx="6094476" cy="3553152"/>
          </a:xfrm>
          <a:prstGeom prst="rect">
            <a:avLst/>
          </a:prstGeom>
          <a:noFill/>
          <a:ln w="6350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sr-Cyrl-R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ЛОШЕ СТРАНЕ ИНТЕРНЕТА</a:t>
            </a:r>
            <a:br>
              <a:rPr lang="sr-Cyrl-RS" sz="2800" b="1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endParaRPr lang="en-US" sz="20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НЕТАЧНИ, НЕПРИМЕРЕНИ И </a:t>
            </a:r>
            <a:b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ШТЕТНИ САДРЖАЈИ
ЗЛОУПОТРЕБА ПОДАТАКА
УВРЕДЕ И ГОВОР МРЖЊЕ
ВРБОВАЊЕ ОД СТРАНЕ ПРЕДАТОРА
ЗАВИСНОСТ ОД ИНТЕРНЕТА</a:t>
            </a:r>
            <a:endParaRPr lang="en-US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4CEFD1E-2F4C-464E-8B72-3312AF8BE71D}"/>
              </a:ext>
            </a:extLst>
          </p:cNvPr>
          <p:cNvGrpSpPr/>
          <p:nvPr/>
        </p:nvGrpSpPr>
        <p:grpSpPr>
          <a:xfrm>
            <a:off x="1770743" y="4018977"/>
            <a:ext cx="8200571" cy="2347512"/>
            <a:chOff x="1712182" y="3857851"/>
            <a:chExt cx="8435133" cy="245048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227DE55-3F37-4DA2-B974-6C79BCB68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12182" y="3857852"/>
              <a:ext cx="2353841" cy="2450479"/>
            </a:xfrm>
            <a:prstGeom prst="rect">
              <a:avLst/>
            </a:prstGeom>
            <a:effectLst>
              <a:glow rad="482600">
                <a:schemeClr val="accent1">
                  <a:alpha val="40000"/>
                </a:schemeClr>
              </a:glow>
              <a:softEdge rad="0"/>
            </a:effectLst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7D2AEA6-678B-4F51-A839-35081DDFA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06660" y="3857851"/>
              <a:ext cx="2340655" cy="24504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99092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red background">
            <a:extLst>
              <a:ext uri="{FF2B5EF4-FFF2-40B4-BE49-F238E27FC236}">
                <a16:creationId xmlns:a16="http://schemas.microsoft.com/office/drawing/2014/main" id="{ACCDC9DC-E71E-D8C0-5063-1049D3683B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27EEEF-C3FF-05C5-4BE9-8403AD07C4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endParaRPr lang="sr-Cyrl-RS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CDA416-820A-B011-2E67-BB5B178D9F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endParaRPr lang="sr-Cyrl-RS">
              <a:solidFill>
                <a:srgbClr val="FFFFFF"/>
              </a:solidFill>
            </a:endParaRPr>
          </a:p>
        </p:txBody>
      </p:sp>
      <p:pic>
        <p:nvPicPr>
          <p:cNvPr id="7" name="Picture 6" descr="A blue and red background&#10;&#10;Description automatically generated">
            <a:extLst>
              <a:ext uri="{FF2B5EF4-FFF2-40B4-BE49-F238E27FC236}">
                <a16:creationId xmlns:a16="http://schemas.microsoft.com/office/drawing/2014/main" id="{2AFF70E4-1FA7-98A3-BF2A-C1F935E16B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2607912-ABC1-4996-B8A2-3E031F04E310}"/>
              </a:ext>
            </a:extLst>
          </p:cNvPr>
          <p:cNvSpPr txBox="1"/>
          <p:nvPr/>
        </p:nvSpPr>
        <p:spPr>
          <a:xfrm>
            <a:off x="324824" y="224243"/>
            <a:ext cx="77015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Cyrl-RS" sz="2800" dirty="0">
                <a:solidFill>
                  <a:srgbClr val="FF0000"/>
                </a:solidFill>
                <a:latin typeface="Arial Black" panose="020B0A04020102020204" pitchFamily="34" charset="0"/>
              </a:rPr>
              <a:t>ВРШЊАЧКО НАСИЉЕ </a:t>
            </a:r>
            <a:r>
              <a:rPr lang="sr-Latn-RS" sz="2800" dirty="0">
                <a:solidFill>
                  <a:srgbClr val="FF0000"/>
                </a:solidFill>
                <a:latin typeface="Arial Black" panose="020B0A04020102020204" pitchFamily="34" charset="0"/>
              </a:rPr>
              <a:t>- </a:t>
            </a:r>
            <a:r>
              <a:rPr lang="sr-Latn-RS" sz="2800" dirty="0" err="1">
                <a:solidFill>
                  <a:srgbClr val="FF0000"/>
                </a:solidFill>
                <a:latin typeface="Arial Black" panose="020B0A04020102020204" pitchFamily="34" charset="0"/>
              </a:rPr>
              <a:t>Cyberbulling</a:t>
            </a:r>
            <a:endParaRPr lang="sr-Cyrl-RS" sz="2800" dirty="0">
              <a:solidFill>
                <a:srgbClr val="FF0000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C69632A-535F-48A2-9D72-DB5CA0D168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6235" y="872575"/>
            <a:ext cx="4374777" cy="28195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F95D9A-6325-4964-AB11-E451EAB903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057" y="3654478"/>
            <a:ext cx="4336974" cy="25913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C20FF15-DFB5-411B-A65C-7BCE19EB6DE3}"/>
              </a:ext>
            </a:extLst>
          </p:cNvPr>
          <p:cNvSpPr/>
          <p:nvPr/>
        </p:nvSpPr>
        <p:spPr>
          <a:xfrm>
            <a:off x="792057" y="3654478"/>
            <a:ext cx="4325999" cy="259139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R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3ADD206-50EB-4F6C-83F4-C9A52B4EF234}"/>
              </a:ext>
            </a:extLst>
          </p:cNvPr>
          <p:cNvSpPr/>
          <p:nvPr/>
        </p:nvSpPr>
        <p:spPr>
          <a:xfrm>
            <a:off x="7306235" y="861360"/>
            <a:ext cx="4374777" cy="284380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RS"/>
          </a:p>
        </p:txBody>
      </p:sp>
      <p:sp>
        <p:nvSpPr>
          <p:cNvPr id="21" name="Star: 16 Points 20">
            <a:extLst>
              <a:ext uri="{FF2B5EF4-FFF2-40B4-BE49-F238E27FC236}">
                <a16:creationId xmlns:a16="http://schemas.microsoft.com/office/drawing/2014/main" id="{0F90BF36-97EC-4A86-A4E2-6CC30789154F}"/>
              </a:ext>
            </a:extLst>
          </p:cNvPr>
          <p:cNvSpPr/>
          <p:nvPr/>
        </p:nvSpPr>
        <p:spPr>
          <a:xfrm>
            <a:off x="6974540" y="3716382"/>
            <a:ext cx="4960391" cy="2693383"/>
          </a:xfrm>
          <a:prstGeom prst="star16">
            <a:avLst/>
          </a:prstGeom>
          <a:solidFill>
            <a:schemeClr val="bg1"/>
          </a:solidFill>
          <a:ln w="76200">
            <a:solidFill>
              <a:srgbClr val="00B0F0"/>
            </a:solidFill>
          </a:ln>
          <a:effectLst>
            <a:glow>
              <a:schemeClr val="accent1">
                <a:alpha val="51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sr-Cyrl-R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41A663E-8F97-436E-AB2B-058F3EF26C48}"/>
              </a:ext>
            </a:extLst>
          </p:cNvPr>
          <p:cNvSpPr txBox="1"/>
          <p:nvPr/>
        </p:nvSpPr>
        <p:spPr>
          <a:xfrm>
            <a:off x="435817" y="722569"/>
            <a:ext cx="6870418" cy="2814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УВРЕДЉИВИ ТЕКСТОВИ И ИМЕЈЛОВИ
УВРЕДЉИВЕ ПОРУКЕ, СЛИКЕ ИЛИ ВИДЕО МАТЕРИЈАЛ
ИМИТИРАЊЕ, ИСКЉУЧИВАЊЕ, ПОНИЖАВАЊЕ ОНЛАЈН
ОГОВАРАЊЕ</a:t>
            </a:r>
            <a:endParaRPr lang="en-US" sz="20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43777A9-8EE3-4320-815C-E77C19BEED28}"/>
              </a:ext>
            </a:extLst>
          </p:cNvPr>
          <p:cNvSpPr txBox="1"/>
          <p:nvPr/>
        </p:nvSpPr>
        <p:spPr>
          <a:xfrm>
            <a:off x="7599424" y="4397779"/>
            <a:ext cx="3710621" cy="1921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ru-RU" sz="2000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НЕ ИГНОРИШИ!
НЕ ДЕЛИ СА ДРУГИМА!
СЛИКАЈ ЕКРАН!
ПОЗОВИ</a:t>
            </a:r>
            <a:r>
              <a:rPr lang="en-US" sz="2000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sr-Latn-RS" sz="3200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19833</a:t>
            </a:r>
            <a:endParaRPr lang="sr-Latn-RS" sz="2000" dirty="0">
              <a:solidFill>
                <a:srgbClr val="FF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ct val="150000"/>
              </a:lnSpc>
            </a:pPr>
            <a:endParaRPr lang="sr-Latn-RS" sz="2000" dirty="0">
              <a:solidFill>
                <a:srgbClr val="FF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9459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red background">
            <a:extLst>
              <a:ext uri="{FF2B5EF4-FFF2-40B4-BE49-F238E27FC236}">
                <a16:creationId xmlns:a16="http://schemas.microsoft.com/office/drawing/2014/main" id="{ACCDC9DC-E71E-D8C0-5063-1049D3683B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27EEEF-C3FF-05C5-4BE9-8403AD07C4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endParaRPr lang="sr-Cyrl-RS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CDA416-820A-B011-2E67-BB5B178D9F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endParaRPr lang="sr-Cyrl-RS">
              <a:solidFill>
                <a:srgbClr val="FFFFFF"/>
              </a:solidFill>
            </a:endParaRPr>
          </a:p>
        </p:txBody>
      </p:sp>
      <p:pic>
        <p:nvPicPr>
          <p:cNvPr id="7" name="Picture 6" descr="A blue and red background&#10;&#10;Description automatically generated">
            <a:extLst>
              <a:ext uri="{FF2B5EF4-FFF2-40B4-BE49-F238E27FC236}">
                <a16:creationId xmlns:a16="http://schemas.microsoft.com/office/drawing/2014/main" id="{2AFF70E4-1FA7-98A3-BF2A-C1F935E16B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74" y="0"/>
            <a:ext cx="12247143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BCF992-F660-44FA-83A0-8C70954007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054" y="660241"/>
            <a:ext cx="4619960" cy="5537517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  <a:softEdge rad="1270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D4019E0-DEB6-47B8-AD74-AB933B352E55}"/>
              </a:ext>
            </a:extLst>
          </p:cNvPr>
          <p:cNvSpPr txBox="1"/>
          <p:nvPr/>
        </p:nvSpPr>
        <p:spPr>
          <a:xfrm>
            <a:off x="548071" y="310454"/>
            <a:ext cx="59289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Cyrl-RS" sz="2800" dirty="0">
                <a:ln w="31750" cap="rnd" cmpd="sng">
                  <a:noFill/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ИГРЕ ИЗАЗОВА </a:t>
            </a:r>
            <a:r>
              <a:rPr lang="sr-Latn-RS" sz="2800" dirty="0">
                <a:ln w="31750" cap="rnd" cmpd="sng">
                  <a:noFill/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- </a:t>
            </a:r>
            <a:r>
              <a:rPr lang="en-US" sz="2800" b="1" dirty="0">
                <a:ln w="0" cap="rnd" cmpd="sng">
                  <a:noFill/>
                </a:ln>
                <a:solidFill>
                  <a:srgbClr val="FFFF0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Challenge</a:t>
            </a:r>
            <a:endParaRPr lang="sr-Cyrl-RS" sz="2800" dirty="0">
              <a:ln w="0" cap="rnd" cmpd="sng">
                <a:noFill/>
              </a:ln>
              <a:solidFill>
                <a:srgbClr val="FFFF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573901-4FA9-40C6-9AF3-D8F8C1E3E92B}"/>
              </a:ext>
            </a:extLst>
          </p:cNvPr>
          <p:cNvSpPr txBox="1"/>
          <p:nvPr/>
        </p:nvSpPr>
        <p:spPr>
          <a:xfrm>
            <a:off x="275006" y="998450"/>
            <a:ext cx="7184379" cy="50208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  <a:latin typeface="Arial Black" panose="020B0A04020102020204" pitchFamily="34" charset="0"/>
              </a:rPr>
              <a:t>Не упуштајте се у изазове јер то није пут да докажете да сте најбољи у нечему</a:t>
            </a:r>
            <a:endParaRPr lang="en-US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342900" indent="-34290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  <a:latin typeface="Arial Black" panose="020B0A04020102020204" pitchFamily="34" charset="0"/>
              </a:rPr>
              <a:t>Не дозволите да други утичу на вас</a:t>
            </a:r>
            <a:r>
              <a:rPr lang="sr-Latn-RS" sz="2400" dirty="0">
                <a:solidFill>
                  <a:schemeClr val="bg1"/>
                </a:solidFill>
                <a:latin typeface="Arial Black" panose="020B0A04020102020204" pitchFamily="34" charset="0"/>
              </a:rPr>
              <a:t>, </a:t>
            </a:r>
            <a:r>
              <a:rPr lang="sr-Cyrl-RS" sz="2400" dirty="0">
                <a:solidFill>
                  <a:schemeClr val="bg1"/>
                </a:solidFill>
                <a:latin typeface="Arial Black" panose="020B0A04020102020204" pitchFamily="34" charset="0"/>
              </a:rPr>
              <a:t>последице сносите ви</a:t>
            </a:r>
            <a:endParaRPr lang="en-US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342900" indent="-34290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  <a:latin typeface="Arial Black" panose="020B0A04020102020204" pitchFamily="34" charset="0"/>
              </a:rPr>
              <a:t>Не учествуј у изазовима који могу нашкодити вашем здрављу
Поента изазова је да се смеју и забављају обе стране</a:t>
            </a:r>
            <a:endParaRPr lang="sr-Cyrl-RS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1876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red background">
            <a:extLst>
              <a:ext uri="{FF2B5EF4-FFF2-40B4-BE49-F238E27FC236}">
                <a16:creationId xmlns:a16="http://schemas.microsoft.com/office/drawing/2014/main" id="{ACCDC9DC-E71E-D8C0-5063-1049D3683B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27EEEF-C3FF-05C5-4BE9-8403AD07C4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endParaRPr lang="sr-Cyrl-RS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CDA416-820A-B011-2E67-BB5B178D9F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endParaRPr lang="sr-Cyrl-RS">
              <a:solidFill>
                <a:srgbClr val="FFFFFF"/>
              </a:solidFill>
            </a:endParaRPr>
          </a:p>
        </p:txBody>
      </p:sp>
      <p:pic>
        <p:nvPicPr>
          <p:cNvPr id="7" name="Picture 6" descr="A blue and red background&#10;&#10;Description automatically generated">
            <a:extLst>
              <a:ext uri="{FF2B5EF4-FFF2-40B4-BE49-F238E27FC236}">
                <a16:creationId xmlns:a16="http://schemas.microsoft.com/office/drawing/2014/main" id="{2AFF70E4-1FA7-98A3-BF2A-C1F935E16B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74" y="0"/>
            <a:ext cx="12247143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D556350-448A-4899-A79A-6DB89DF162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82" y="351859"/>
            <a:ext cx="2353280" cy="1909908"/>
          </a:xfrm>
          <a:prstGeom prst="rect">
            <a:avLst/>
          </a:prstGeom>
          <a:effectLst>
            <a:glow rad="25400">
              <a:schemeClr val="accent4">
                <a:satMod val="175000"/>
                <a:alpha val="85000"/>
              </a:schemeClr>
            </a:glow>
            <a:reflection endPos="0" dir="5400000" sy="-100000" algn="bl" rotWithShape="0"/>
          </a:effectLst>
        </p:spPr>
      </p:pic>
      <p:pic>
        <p:nvPicPr>
          <p:cNvPr id="18" name="emina">
            <a:hlinkClick r:id="" action="ppaction://media"/>
            <a:extLst>
              <a:ext uri="{FF2B5EF4-FFF2-40B4-BE49-F238E27FC236}">
                <a16:creationId xmlns:a16="http://schemas.microsoft.com/office/drawing/2014/main" id="{01F16AF1-165F-4710-8643-8A94D9B198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79856" y="76199"/>
            <a:ext cx="6288331" cy="678180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031698A-CF43-4F89-8FDF-E3301B8DF502}"/>
              </a:ext>
            </a:extLst>
          </p:cNvPr>
          <p:cNvSpPr/>
          <p:nvPr/>
        </p:nvSpPr>
        <p:spPr>
          <a:xfrm>
            <a:off x="2938049" y="38099"/>
            <a:ext cx="6315902" cy="6781801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577592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blue and red background&#10;&#10;Description automatically generated">
            <a:extLst>
              <a:ext uri="{FF2B5EF4-FFF2-40B4-BE49-F238E27FC236}">
                <a16:creationId xmlns:a16="http://schemas.microsoft.com/office/drawing/2014/main" id="{462C637E-798D-EC67-8E64-5CC9664BB7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-1504" y="0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8332A9-985F-4AB8-9A23-3F470E6AD987}"/>
              </a:ext>
            </a:extLst>
          </p:cNvPr>
          <p:cNvSpPr txBox="1"/>
          <p:nvPr/>
        </p:nvSpPr>
        <p:spPr>
          <a:xfrm>
            <a:off x="177529" y="271809"/>
            <a:ext cx="45789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2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19B575E-F962-4F02-83DB-C45BF2899A57}"/>
              </a:ext>
            </a:extLst>
          </p:cNvPr>
          <p:cNvSpPr txBox="1"/>
          <p:nvPr/>
        </p:nvSpPr>
        <p:spPr>
          <a:xfrm>
            <a:off x="483178" y="378566"/>
            <a:ext cx="4624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dirty="0">
                <a:solidFill>
                  <a:srgbClr val="FFFF00"/>
                </a:solidFill>
                <a:latin typeface="Arial Black" panose="020B0A04020102020204" pitchFamily="34" charset="0"/>
              </a:rPr>
              <a:t>ДРУШТВЕНЕ МРЕЖЕ</a:t>
            </a:r>
            <a:endParaRPr lang="en-US" sz="28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E5257F6-81D0-47A8-8A62-73CE7D9CD826}"/>
              </a:ext>
            </a:extLst>
          </p:cNvPr>
          <p:cNvSpPr txBox="1"/>
          <p:nvPr/>
        </p:nvSpPr>
        <p:spPr>
          <a:xfrm>
            <a:off x="326935" y="913837"/>
            <a:ext cx="5540888" cy="4214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ШТИТИ СВОЈЕ ШИФРЕ
НЕМОЈ ДА ОДАЈЕШ ПРЕВИШЕ ИНФОРМАЦИЈА
ПРИЛАГОДИ ПОДЕШАВАЊА ПРИВАТНОСТИ
КОНТРОЛИШИ КОМЕНТАРЕ
ВЕЛИКИ БРОЈ ПРИЈАТЕЉА НЕ ЗНАЧИ ПРАВО ПРИЈАТЕЉСТВО</a:t>
            </a:r>
            <a:endParaRPr lang="sr-Latn-RS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E1974E1-1088-41BA-B95C-BCFB159D0E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2565" y="0"/>
            <a:ext cx="6239435" cy="6858000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7FA5DD48-7D0B-4AA7-A938-B4D051DAC2B8}"/>
              </a:ext>
            </a:extLst>
          </p:cNvPr>
          <p:cNvGrpSpPr/>
          <p:nvPr/>
        </p:nvGrpSpPr>
        <p:grpSpPr>
          <a:xfrm>
            <a:off x="5976567" y="161364"/>
            <a:ext cx="5977410" cy="6110632"/>
            <a:chOff x="6112709" y="179293"/>
            <a:chExt cx="5977410" cy="611063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2BBEE139-C99B-4D7C-B8BA-16BAAB276B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0862752">
              <a:off x="6112709" y="612547"/>
              <a:ext cx="1499162" cy="555245"/>
            </a:xfrm>
            <a:prstGeom prst="rect">
              <a:avLst/>
            </a:prstGeom>
            <a:effectLst>
              <a:glow rad="76200">
                <a:schemeClr val="bg1"/>
              </a:glow>
            </a:effectLst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51097D20-F124-45A5-B4B3-D13FFF83EE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75698" y="3905687"/>
              <a:ext cx="485870" cy="488287"/>
            </a:xfrm>
            <a:prstGeom prst="rect">
              <a:avLst/>
            </a:prstGeom>
            <a:effectLst>
              <a:outerShdw blurRad="63500" dist="50800" dir="18660000" algn="ctr" rotWithShape="0">
                <a:schemeClr val="bg1">
                  <a:alpha val="75000"/>
                </a:schemeClr>
              </a:outerShdw>
            </a:effectLst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155FDF6C-6A64-4D29-919A-B2E08848A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198390">
              <a:off x="11192264" y="2322990"/>
              <a:ext cx="832201" cy="756692"/>
            </a:xfrm>
            <a:prstGeom prst="rect">
              <a:avLst/>
            </a:prstGeom>
            <a:effectLst>
              <a:outerShdw blurRad="63500" dist="76200" dir="420000" algn="ctr" rotWithShape="0">
                <a:schemeClr val="bg1">
                  <a:alpha val="60000"/>
                </a:schemeClr>
              </a:outerShdw>
            </a:effectLst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61F90BBB-7CB2-472F-9441-D6F6B3DFB4F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55112">
              <a:off x="7082879" y="1663336"/>
              <a:ext cx="1160459" cy="240342"/>
            </a:xfrm>
            <a:prstGeom prst="rect">
              <a:avLst/>
            </a:prstGeom>
            <a:effectLst>
              <a:glow rad="12700">
                <a:schemeClr val="bg1">
                  <a:alpha val="79000"/>
                </a:schemeClr>
              </a:glow>
              <a:outerShdw blurRad="63500" dist="88900" dir="21000000" algn="ctr" rotWithShape="0">
                <a:schemeClr val="bg1">
                  <a:alpha val="65000"/>
                </a:schemeClr>
              </a:outerShdw>
            </a:effectLst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6E99AE7B-C1BD-4440-B1BD-7B1DECAEA09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99870">
              <a:off x="9552981" y="2652090"/>
              <a:ext cx="389105" cy="404375"/>
            </a:xfrm>
            <a:prstGeom prst="rect">
              <a:avLst/>
            </a:prstGeom>
            <a:effectLst>
              <a:outerShdw blurRad="63500" dist="38100" dir="21000000" algn="ctr" rotWithShape="0">
                <a:schemeClr val="bg1">
                  <a:alpha val="87000"/>
                </a:schemeClr>
              </a:outerShdw>
            </a:effectLst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CB29E26-F231-47C0-AEC0-96C14C76A6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96354" y="430525"/>
              <a:ext cx="1393765" cy="1373308"/>
            </a:xfrm>
            <a:prstGeom prst="rect">
              <a:avLst/>
            </a:prstGeom>
            <a:effectLst>
              <a:glow rad="304800">
                <a:schemeClr val="bg1">
                  <a:alpha val="58000"/>
                </a:schemeClr>
              </a:glow>
            </a:effectLst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B75A8C3E-1E9E-43C2-8146-13A1DA9C9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1123981">
              <a:off x="8911444" y="1014723"/>
              <a:ext cx="1481934" cy="290007"/>
            </a:xfrm>
            <a:prstGeom prst="rect">
              <a:avLst/>
            </a:prstGeom>
            <a:effectLst>
              <a:glow rad="76200">
                <a:schemeClr val="bg1">
                  <a:alpha val="78000"/>
                </a:schemeClr>
              </a:glow>
            </a:effectLst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2551B148-44B8-4CDF-A1E8-85C96E3E73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770335">
              <a:off x="10787101" y="5253764"/>
              <a:ext cx="1096550" cy="356188"/>
            </a:xfrm>
            <a:prstGeom prst="rect">
              <a:avLst/>
            </a:prstGeom>
            <a:effectLst>
              <a:glow rad="101600">
                <a:schemeClr val="bg1">
                  <a:alpha val="69000"/>
                </a:schemeClr>
              </a:glow>
            </a:effectLst>
          </p:spPr>
        </p:pic>
        <p:sp>
          <p:nvSpPr>
            <p:cNvPr id="42" name="Star: 4 Points 41">
              <a:extLst>
                <a:ext uri="{FF2B5EF4-FFF2-40B4-BE49-F238E27FC236}">
                  <a16:creationId xmlns:a16="http://schemas.microsoft.com/office/drawing/2014/main" id="{90335411-B74E-4EBC-9373-9D9CE6AE7A5E}"/>
                </a:ext>
              </a:extLst>
            </p:cNvPr>
            <p:cNvSpPr/>
            <p:nvPr/>
          </p:nvSpPr>
          <p:spPr>
            <a:xfrm>
              <a:off x="6233263" y="6066520"/>
              <a:ext cx="158657" cy="211457"/>
            </a:xfrm>
            <a:prstGeom prst="star4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Cyrl-RS"/>
            </a:p>
          </p:txBody>
        </p:sp>
        <p:sp>
          <p:nvSpPr>
            <p:cNvPr id="44" name="Star: 4 Points 43">
              <a:extLst>
                <a:ext uri="{FF2B5EF4-FFF2-40B4-BE49-F238E27FC236}">
                  <a16:creationId xmlns:a16="http://schemas.microsoft.com/office/drawing/2014/main" id="{BF9EE2BD-A2F8-43BB-A818-027ED8AD68E2}"/>
                </a:ext>
              </a:extLst>
            </p:cNvPr>
            <p:cNvSpPr/>
            <p:nvPr/>
          </p:nvSpPr>
          <p:spPr>
            <a:xfrm>
              <a:off x="6157876" y="1708775"/>
              <a:ext cx="234045" cy="302242"/>
            </a:xfrm>
            <a:prstGeom prst="star4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Cyrl-RS"/>
            </a:p>
          </p:txBody>
        </p:sp>
        <p:sp>
          <p:nvSpPr>
            <p:cNvPr id="45" name="Star: 4 Points 44">
              <a:extLst>
                <a:ext uri="{FF2B5EF4-FFF2-40B4-BE49-F238E27FC236}">
                  <a16:creationId xmlns:a16="http://schemas.microsoft.com/office/drawing/2014/main" id="{2CEECF2E-DEF8-4D45-BD60-318881F594AF}"/>
                </a:ext>
              </a:extLst>
            </p:cNvPr>
            <p:cNvSpPr/>
            <p:nvPr/>
          </p:nvSpPr>
          <p:spPr>
            <a:xfrm flipV="1">
              <a:off x="11729258" y="6078469"/>
              <a:ext cx="211456" cy="211456"/>
            </a:xfrm>
            <a:prstGeom prst="star4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Cyrl-RS"/>
            </a:p>
          </p:txBody>
        </p:sp>
        <p:sp>
          <p:nvSpPr>
            <p:cNvPr id="46" name="Star: 4 Points 45">
              <a:extLst>
                <a:ext uri="{FF2B5EF4-FFF2-40B4-BE49-F238E27FC236}">
                  <a16:creationId xmlns:a16="http://schemas.microsoft.com/office/drawing/2014/main" id="{A2FC5E10-BE23-4E6D-971F-3EB6E2C220BA}"/>
                </a:ext>
              </a:extLst>
            </p:cNvPr>
            <p:cNvSpPr/>
            <p:nvPr/>
          </p:nvSpPr>
          <p:spPr>
            <a:xfrm>
              <a:off x="6414082" y="179293"/>
              <a:ext cx="94294" cy="123727"/>
            </a:xfrm>
            <a:prstGeom prst="star4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Cyrl-RS"/>
            </a:p>
          </p:txBody>
        </p:sp>
        <p:sp>
          <p:nvSpPr>
            <p:cNvPr id="47" name="Star: 4 Points 46">
              <a:extLst>
                <a:ext uri="{FF2B5EF4-FFF2-40B4-BE49-F238E27FC236}">
                  <a16:creationId xmlns:a16="http://schemas.microsoft.com/office/drawing/2014/main" id="{101401B4-C551-49EB-8DD4-80D82FB10400}"/>
                </a:ext>
              </a:extLst>
            </p:cNvPr>
            <p:cNvSpPr/>
            <p:nvPr/>
          </p:nvSpPr>
          <p:spPr>
            <a:xfrm>
              <a:off x="8516209" y="1239264"/>
              <a:ext cx="31225" cy="30878"/>
            </a:xfrm>
            <a:prstGeom prst="star4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Cyrl-RS"/>
            </a:p>
          </p:txBody>
        </p:sp>
        <p:sp>
          <p:nvSpPr>
            <p:cNvPr id="48" name="Star: 4 Points 47">
              <a:extLst>
                <a:ext uri="{FF2B5EF4-FFF2-40B4-BE49-F238E27FC236}">
                  <a16:creationId xmlns:a16="http://schemas.microsoft.com/office/drawing/2014/main" id="{6312ABE1-F59E-48A0-ABA3-D7B95015501A}"/>
                </a:ext>
              </a:extLst>
            </p:cNvPr>
            <p:cNvSpPr/>
            <p:nvPr/>
          </p:nvSpPr>
          <p:spPr>
            <a:xfrm>
              <a:off x="8188377" y="582044"/>
              <a:ext cx="241074" cy="304055"/>
            </a:xfrm>
            <a:prstGeom prst="star4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Cyrl-RS"/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97F141DF-F8CF-4A72-9BED-4998CE8904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91502">
              <a:off x="6476688" y="5455296"/>
              <a:ext cx="552838" cy="552834"/>
            </a:xfrm>
            <a:prstGeom prst="rect">
              <a:avLst/>
            </a:prstGeom>
            <a:effectLst>
              <a:glow rad="101600">
                <a:schemeClr val="bg1">
                  <a:alpha val="67000"/>
                </a:schemeClr>
              </a:glow>
            </a:effectLst>
          </p:spPr>
        </p:pic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339598FB-0DA1-4FC3-B652-62C0C0EB066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233" y="-95761"/>
            <a:ext cx="1333597" cy="82983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68E3E4D-6F7B-4CAD-AEFE-DADBD0C0BB4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984" y="5205052"/>
            <a:ext cx="1439854" cy="1168577"/>
          </a:xfrm>
          <a:prstGeom prst="rect">
            <a:avLst/>
          </a:prstGeom>
          <a:effectLst>
            <a:glow rad="50800">
              <a:schemeClr val="accent4">
                <a:satMod val="175000"/>
                <a:alpha val="85000"/>
              </a:schemeClr>
            </a:glow>
            <a:reflection endPos="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561750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red background">
            <a:extLst>
              <a:ext uri="{FF2B5EF4-FFF2-40B4-BE49-F238E27FC236}">
                <a16:creationId xmlns:a16="http://schemas.microsoft.com/office/drawing/2014/main" id="{ACCDC9DC-E71E-D8C0-5063-1049D3683B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27EEEF-C3FF-05C5-4BE9-8403AD07C4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endParaRPr lang="sr-Cyrl-RS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CDA416-820A-B011-2E67-BB5B178D9F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endParaRPr lang="sr-Cyrl-RS">
              <a:solidFill>
                <a:srgbClr val="FFFFFF"/>
              </a:solidFill>
            </a:endParaRPr>
          </a:p>
        </p:txBody>
      </p:sp>
      <p:pic>
        <p:nvPicPr>
          <p:cNvPr id="7" name="Picture 6" descr="A blue and red background&#10;&#10;Description automatically generated">
            <a:extLst>
              <a:ext uri="{FF2B5EF4-FFF2-40B4-BE49-F238E27FC236}">
                <a16:creationId xmlns:a16="http://schemas.microsoft.com/office/drawing/2014/main" id="{2AFF70E4-1FA7-98A3-BF2A-C1F935E16B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1B9F1159-D748-4462-8CDB-CAE0B6EDAD80}"/>
              </a:ext>
            </a:extLst>
          </p:cNvPr>
          <p:cNvSpPr txBox="1"/>
          <p:nvPr/>
        </p:nvSpPr>
        <p:spPr>
          <a:xfrm>
            <a:off x="0" y="249067"/>
            <a:ext cx="6862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dirty="0">
                <a:solidFill>
                  <a:schemeClr val="bg1"/>
                </a:solidFill>
                <a:latin typeface="Arial Black" panose="020B0A04020102020204" pitchFamily="34" charset="0"/>
              </a:rPr>
              <a:t>ФОТОГРАФИЈЕ НА ИНТЕРНЕТУ</a:t>
            </a:r>
            <a:r>
              <a:rPr lang="en-US" sz="2800" dirty="0">
                <a:solidFill>
                  <a:schemeClr val="bg1"/>
                </a:solidFill>
                <a:latin typeface="Arial Black" panose="020B0A04020102020204" pitchFamily="34" charset="0"/>
              </a:rPr>
              <a:t>!</a:t>
            </a: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085CA680-2340-4F88-A85F-9784554503BC}"/>
              </a:ext>
            </a:extLst>
          </p:cNvPr>
          <p:cNvSpPr txBox="1">
            <a:spLocks/>
          </p:cNvSpPr>
          <p:nvPr/>
        </p:nvSpPr>
        <p:spPr>
          <a:xfrm>
            <a:off x="307780" y="951373"/>
            <a:ext cx="6169220" cy="52684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ДРУШТВЕНЕ МРЕЖЕ ИМАЈУ ПРАВО ДА КОПИРАЈУ И КОРИСТЕ ВАШЕ ФОТОГРАФИЈЕ И СНИМКЕ!
СВЕ ШТО ПОСТАВИШ ОСТАЈЕ ЗАУВЕК НА ИНТЕРНЕТУ!
ПРЕ НЕГО ШТО ПОСТАВИШ ФОТОГРАФИЈЕ, НА КОЈИМА СЕ НАЛАЗЕ ТВОЈИ ДРУГАРИ, ПИТАЈ ИХ!
ТВОЈЕ ФОТОГРАФИЈЕ МОГУ ДА ЗАВРШЕ У РУКАМА ПРЕДАТОРА!</a:t>
            </a:r>
            <a:endParaRPr lang="sr-Latn-RS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61EA247-09E5-4576-9FE6-2C2A3A0C0EB0}"/>
              </a:ext>
            </a:extLst>
          </p:cNvPr>
          <p:cNvGrpSpPr/>
          <p:nvPr/>
        </p:nvGrpSpPr>
        <p:grpSpPr>
          <a:xfrm>
            <a:off x="9528145" y="1359398"/>
            <a:ext cx="2356075" cy="2020088"/>
            <a:chOff x="9229725" y="951373"/>
            <a:chExt cx="2356075" cy="2020088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174C359C-F3F7-4928-A9AE-B8B7E4FB0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51034" y="951373"/>
              <a:ext cx="2334766" cy="2020088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6048EC5-D985-482A-B001-51A707E98A7A}"/>
                </a:ext>
              </a:extLst>
            </p:cNvPr>
            <p:cNvSpPr/>
            <p:nvPr/>
          </p:nvSpPr>
          <p:spPr>
            <a:xfrm>
              <a:off x="9229725" y="951373"/>
              <a:ext cx="2356075" cy="2010902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Cyrl-RS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0320D25-7739-45BD-85AE-8E5EC932CAD9}"/>
              </a:ext>
            </a:extLst>
          </p:cNvPr>
          <p:cNvGrpSpPr/>
          <p:nvPr/>
        </p:nvGrpSpPr>
        <p:grpSpPr>
          <a:xfrm>
            <a:off x="6795924" y="458883"/>
            <a:ext cx="3321245" cy="3667380"/>
            <a:chOff x="6718105" y="446006"/>
            <a:chExt cx="3063744" cy="3383043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FF4721C6-5402-4840-8F03-6F57109C8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8105" y="446006"/>
              <a:ext cx="3063744" cy="3383043"/>
            </a:xfrm>
            <a:prstGeom prst="rect">
              <a:avLst/>
            </a:prstGeom>
          </p:spPr>
        </p:pic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FE8CB461-BE8C-4444-ACEA-9C0A178ED80F}"/>
                </a:ext>
              </a:extLst>
            </p:cNvPr>
            <p:cNvSpPr/>
            <p:nvPr/>
          </p:nvSpPr>
          <p:spPr>
            <a:xfrm>
              <a:off x="6718105" y="446006"/>
              <a:ext cx="3063744" cy="3383043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Cyrl-RS"/>
            </a:p>
          </p:txBody>
        </p: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8B34576B-BEA3-41CF-B020-676FAF1625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327" y="3766414"/>
            <a:ext cx="4222298" cy="2917918"/>
          </a:xfrm>
          <a:prstGeom prst="rect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29000">
                <a:schemeClr val="bg1"/>
              </a:gs>
              <a:gs pos="69000">
                <a:schemeClr val="bg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3000000" scaled="0"/>
          </a:gradFill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1A4D0FE2-FCB5-4AF6-93E6-74D630D044A9}"/>
              </a:ext>
            </a:extLst>
          </p:cNvPr>
          <p:cNvSpPr/>
          <p:nvPr/>
        </p:nvSpPr>
        <p:spPr>
          <a:xfrm>
            <a:off x="7255327" y="3757509"/>
            <a:ext cx="4222298" cy="292682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4808537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red background">
            <a:extLst>
              <a:ext uri="{FF2B5EF4-FFF2-40B4-BE49-F238E27FC236}">
                <a16:creationId xmlns:a16="http://schemas.microsoft.com/office/drawing/2014/main" id="{ACCDC9DC-E71E-D8C0-5063-1049D3683B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27EEEF-C3FF-05C5-4BE9-8403AD07C4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endParaRPr lang="sr-Cyrl-RS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CDA416-820A-B011-2E67-BB5B178D9F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endParaRPr lang="sr-Cyrl-RS">
              <a:solidFill>
                <a:srgbClr val="FFFFFF"/>
              </a:solidFill>
            </a:endParaRPr>
          </a:p>
        </p:txBody>
      </p:sp>
      <p:pic>
        <p:nvPicPr>
          <p:cNvPr id="7" name="Picture 6" descr="A blue and red background&#10;&#10;Description automatically generated">
            <a:extLst>
              <a:ext uri="{FF2B5EF4-FFF2-40B4-BE49-F238E27FC236}">
                <a16:creationId xmlns:a16="http://schemas.microsoft.com/office/drawing/2014/main" id="{2AFF70E4-1FA7-98A3-BF2A-C1F935E16B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9517798-F96E-43FA-815F-016BF0F3B8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4512" y="1325785"/>
            <a:ext cx="3640154" cy="23757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FDD29FA-AAD4-497E-86F5-00006BD99D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5609" y="3918274"/>
            <a:ext cx="3640153" cy="237029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7813236-53FB-49E0-AA48-415A7FA28F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4542" y="3906794"/>
            <a:ext cx="3640152" cy="237991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9A5D721-7A8A-442C-9EC9-14714C5E2C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938" y="1267142"/>
            <a:ext cx="4362450" cy="256372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7ADD3DF2-16BB-49FA-B77F-B1294D34ABAB}"/>
              </a:ext>
            </a:extLst>
          </p:cNvPr>
          <p:cNvSpPr txBox="1"/>
          <p:nvPr/>
        </p:nvSpPr>
        <p:spPr>
          <a:xfrm>
            <a:off x="1235609" y="362544"/>
            <a:ext cx="90391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Arial Black" panose="020B0A04020102020204" pitchFamily="34" charset="0"/>
              </a:rPr>
              <a:t>КО ТЕ СВЕ ГЛЕДА ДОК СИ ОНЛАЈН</a:t>
            </a:r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</a:rPr>
              <a:t>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AA49B25-C347-43B0-9AE5-C58EDFD826A9}"/>
              </a:ext>
            </a:extLst>
          </p:cNvPr>
          <p:cNvSpPr txBox="1"/>
          <p:nvPr/>
        </p:nvSpPr>
        <p:spPr>
          <a:xfrm>
            <a:off x="1752978" y="2343800"/>
            <a:ext cx="290186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Cyrl-RS" sz="3000" dirty="0">
                <a:solidFill>
                  <a:schemeClr val="bg1"/>
                </a:solidFill>
                <a:latin typeface="Arial Black" panose="020B0A04020102020204" pitchFamily="34" charset="0"/>
              </a:rPr>
              <a:t>РОДИТЕЉИ</a:t>
            </a:r>
            <a:endParaRPr lang="en-US" sz="3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F6BEBE8-A7D8-4B0F-9DC0-D1056BED71F5}"/>
              </a:ext>
            </a:extLst>
          </p:cNvPr>
          <p:cNvSpPr txBox="1"/>
          <p:nvPr/>
        </p:nvSpPr>
        <p:spPr>
          <a:xfrm>
            <a:off x="7410449" y="2112968"/>
            <a:ext cx="338549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Cyrl-RS" sz="3000" dirty="0">
                <a:latin typeface="Arial Black" panose="020B0A04020102020204" pitchFamily="34" charset="0"/>
              </a:rPr>
              <a:t>БУДУЋИ ПОСЛОДАВЦИ</a:t>
            </a:r>
            <a:endParaRPr lang="en-US" sz="3000" dirty="0">
              <a:latin typeface="Arial Black" panose="020B0A040201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E64A29F-C4AE-45FA-920B-B1AB80B50E2D}"/>
              </a:ext>
            </a:extLst>
          </p:cNvPr>
          <p:cNvSpPr txBox="1"/>
          <p:nvPr/>
        </p:nvSpPr>
        <p:spPr>
          <a:xfrm>
            <a:off x="1524000" y="4808874"/>
            <a:ext cx="313084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Cyrl-RS" sz="3000" dirty="0">
                <a:latin typeface="Arial Black" panose="020B0A04020102020204" pitchFamily="34" charset="0"/>
              </a:rPr>
              <a:t>ОНЛАЈН</a:t>
            </a:r>
            <a:br>
              <a:rPr lang="sr-Cyrl-RS" sz="3000" dirty="0">
                <a:latin typeface="Arial Black" panose="020B0A04020102020204" pitchFamily="34" charset="0"/>
              </a:rPr>
            </a:br>
            <a:r>
              <a:rPr lang="sr-Cyrl-RS" sz="3000" dirty="0">
                <a:latin typeface="Arial Black" panose="020B0A04020102020204" pitchFamily="34" charset="0"/>
              </a:rPr>
              <a:t>ПРЕДАТОРИ</a:t>
            </a:r>
            <a:endParaRPr lang="en-US" sz="3000" dirty="0">
              <a:latin typeface="Arial Black" panose="020B0A040201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93C7810-754C-483D-9019-2494F1F44468}"/>
              </a:ext>
            </a:extLst>
          </p:cNvPr>
          <p:cNvSpPr txBox="1"/>
          <p:nvPr/>
        </p:nvSpPr>
        <p:spPr>
          <a:xfrm>
            <a:off x="7537159" y="5068209"/>
            <a:ext cx="337358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Cyrl-RS" sz="3000" dirty="0">
                <a:solidFill>
                  <a:schemeClr val="bg1"/>
                </a:solidFill>
                <a:latin typeface="Arial Black" panose="020B0A04020102020204" pitchFamily="34" charset="0"/>
              </a:rPr>
              <a:t>НАСТАВНИЦИ</a:t>
            </a:r>
            <a:endParaRPr lang="en-US" sz="3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8159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5433</TotalTime>
  <Words>665</Words>
  <Application>Microsoft Office PowerPoint</Application>
  <PresentationFormat>Widescreen</PresentationFormat>
  <Paragraphs>59</Paragraphs>
  <Slides>17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Aptos</vt:lpstr>
      <vt:lpstr>Aptos Display</vt:lpstr>
      <vt:lpstr>Arial</vt:lpstr>
      <vt:lpstr>Arial Black</vt:lpstr>
      <vt:lpstr>Arial Narrow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Andrijana Stojanović</dc:creator>
  <cp:lastModifiedBy>Dragana Živankov</cp:lastModifiedBy>
  <cp:revision>159</cp:revision>
  <dcterms:created xsi:type="dcterms:W3CDTF">2024-04-02T10:19:31Z</dcterms:created>
  <dcterms:modified xsi:type="dcterms:W3CDTF">2024-06-13T11:10:20Z</dcterms:modified>
</cp:coreProperties>
</file>