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jpg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7" r:id="rId12"/>
    <p:sldId id="269" r:id="rId13"/>
    <p:sldId id="268" r:id="rId14"/>
  </p:sldIdLst>
  <p:sldSz cx="12192000" cy="6858000"/>
  <p:notesSz cx="12192000" cy="6858000"/>
  <p:embeddedFontLst>
    <p:embeddedFont>
      <p:font typeface="Arial" panose="020B060402020202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Times New Roman" panose="02020603050405020304" pitchFamily="18" charset="0"/>
      <p:regular r:id="rId24"/>
      <p:bold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8D"/>
    <a:srgbClr val="CC66FF"/>
    <a:srgbClr val="FF33CC"/>
    <a:srgbClr val="4B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7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7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56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4128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6004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903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8147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7690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50199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22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298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4654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ametnoibezbedno.gov.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etnoibezbedno.gov.rs/" TargetMode="External"/><Relationship Id="rId2" Type="http://schemas.openxmlformats.org/officeDocument/2006/relationships/hyperlink" Target="mailto:bit@mtt.gov.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2412" y="435508"/>
            <a:ext cx="6507175" cy="59869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0291" y="577711"/>
            <a:ext cx="1476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282962"/>
            <a:ext cx="10445658" cy="5497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3975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центар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2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ин</a:t>
            </a: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тернету</a:t>
            </a:r>
            <a:r>
              <a:rPr sz="2000" spc="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10">
                <a:solidFill>
                  <a:srgbClr val="4B4444"/>
                </a:solidFill>
                <a:latin typeface="Times New Roman"/>
                <a:cs typeface="Times New Roman"/>
              </a:rPr>
              <a:t>припремао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 је</a:t>
            </a:r>
            <a:r>
              <a:rPr sz="2000" spc="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текстове који су објављени у часописима</a:t>
            </a:r>
            <a:r>
              <a:rPr sz="2000" spc="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„</a:t>
            </a:r>
            <a:r>
              <a:rPr lang="sr-Cyrl-RS" sz="2000" b="1" err="1">
                <a:solidFill>
                  <a:srgbClr val="4B4444"/>
                </a:solidFill>
                <a:latin typeface="Times New Roman"/>
                <a:cs typeface="Times New Roman"/>
              </a:rPr>
              <a:t>Јежурко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“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„</a:t>
            </a:r>
            <a:r>
              <a:rPr lang="sr-Cyrl-RS" sz="2000" b="1">
                <a:solidFill>
                  <a:srgbClr val="4B4444"/>
                </a:solidFill>
                <a:latin typeface="Times New Roman"/>
                <a:cs typeface="Times New Roman"/>
              </a:rPr>
              <a:t>Мој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>
                <a:solidFill>
                  <a:srgbClr val="4B4444"/>
                </a:solidFill>
                <a:latin typeface="Times New Roman"/>
                <a:cs typeface="Times New Roman"/>
              </a:rPr>
              <a:t>Фазон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“ </a:t>
            </a:r>
            <a:endParaRPr sz="2000" b="1">
              <a:latin typeface="Times New Roman"/>
              <a:cs typeface="Times New Roman"/>
            </a:endParaRP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000">
                <a:solidFill>
                  <a:schemeClr val="tx2"/>
                </a:solidFill>
                <a:latin typeface="Times New Roman"/>
                <a:cs typeface="Times New Roman"/>
              </a:rPr>
              <a:t>У</a:t>
            </a:r>
            <a:r>
              <a:rPr sz="2000" spc="-5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chemeClr val="tx2"/>
                </a:solidFill>
                <a:latin typeface="Times New Roman"/>
                <a:cs typeface="Times New Roman"/>
              </a:rPr>
              <a:t>сарадњи</a:t>
            </a:r>
            <a:r>
              <a:rPr sz="2000" spc="2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chemeClr val="tx2"/>
                </a:solidFill>
                <a:latin typeface="Times New Roman"/>
                <a:cs typeface="Times New Roman"/>
              </a:rPr>
              <a:t>са</a:t>
            </a:r>
            <a:r>
              <a:rPr sz="2000" spc="-5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 b="1" spc="-5" err="1">
                <a:solidFill>
                  <a:schemeClr val="tx2"/>
                </a:solidFill>
                <a:latin typeface="Times New Roman"/>
                <a:cs typeface="Times New Roman"/>
              </a:rPr>
              <a:t>Unitas</a:t>
            </a:r>
            <a:r>
              <a:rPr sz="20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 b="1" spc="-5" err="1">
                <a:solidFill>
                  <a:schemeClr val="tx2"/>
                </a:solidFill>
                <a:latin typeface="Times New Roman"/>
                <a:cs typeface="Times New Roman"/>
              </a:rPr>
              <a:t>фондом</a:t>
            </a:r>
            <a:r>
              <a:rPr lang="sr-Cyrl-RS" sz="2000" b="1" spc="-5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2000" b="1" spc="-5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Друштвом учитеља Сомбора</a:t>
            </a:r>
            <a:r>
              <a:rPr lang="sr-Cyrl-R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sr-Cyrl-RS" sz="2000" spc="-5">
                <a:solidFill>
                  <a:schemeClr val="tx2"/>
                </a:solidFill>
                <a:latin typeface="Times New Roman"/>
                <a:cs typeface="Times New Roman"/>
              </a:rPr>
              <a:t>организовани су </a:t>
            </a:r>
            <a:r>
              <a:rPr lang="sr-Cyrl-RS" sz="2000" spc="-5" err="1">
                <a:solidFill>
                  <a:schemeClr val="tx2"/>
                </a:solidFill>
                <a:latin typeface="Times New Roman"/>
                <a:cs typeface="Times New Roman"/>
              </a:rPr>
              <a:t>вебинари</a:t>
            </a:r>
            <a:r>
              <a:rPr lang="sr-Cyrl-RS" sz="2000" spc="-5">
                <a:solidFill>
                  <a:schemeClr val="tx2"/>
                </a:solidFill>
                <a:latin typeface="Times New Roman"/>
                <a:cs typeface="Times New Roman"/>
              </a:rPr>
              <a:t> за учитеље, родитеље и ученике.</a:t>
            </a: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Настављена је успешна сарадња са</a:t>
            </a:r>
            <a:r>
              <a:rPr lang="sr-Latn-RS"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организацијом </a:t>
            </a:r>
            <a:r>
              <a:rPr lang="sr-Latn-RS" sz="2000" b="1" spc="-5">
                <a:solidFill>
                  <a:srgbClr val="4B4444"/>
                </a:solidFill>
                <a:latin typeface="Times New Roman"/>
                <a:cs typeface="Times New Roman"/>
              </a:rPr>
              <a:t>Save </a:t>
            </a:r>
            <a:r>
              <a:rPr lang="sr-Latn-RS" sz="2000" b="1" spc="-5" err="1">
                <a:solidFill>
                  <a:srgbClr val="4B4444"/>
                </a:solidFill>
                <a:latin typeface="Times New Roman"/>
                <a:cs typeface="Times New Roman"/>
              </a:rPr>
              <a:t>the</a:t>
            </a:r>
            <a:r>
              <a:rPr lang="sr-Latn-RS" sz="2000" b="1" spc="-5">
                <a:solidFill>
                  <a:srgbClr val="4B4444"/>
                </a:solidFill>
                <a:latin typeface="Times New Roman"/>
                <a:cs typeface="Times New Roman"/>
              </a:rPr>
              <a:t> Children</a:t>
            </a:r>
            <a:r>
              <a:rPr lang="sr-Cyrl-RS" sz="2000" b="1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у виду креирања и размене едукативног материјала.</a:t>
            </a: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Успостављена је сарадња са </a:t>
            </a:r>
            <a:r>
              <a:rPr lang="sr-Cyrl-RS" sz="2000" b="1" spc="-5">
                <a:solidFill>
                  <a:srgbClr val="4B4444"/>
                </a:solidFill>
                <a:latin typeface="Times New Roman"/>
                <a:cs typeface="Times New Roman"/>
              </a:rPr>
              <a:t>Савезом слепих Србије</a:t>
            </a: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Потписан је меморандум о сарадњи са </a:t>
            </a:r>
            <a:r>
              <a:rPr lang="sr-Cyrl-RS" sz="2000" b="1" spc="-5">
                <a:solidFill>
                  <a:srgbClr val="4B4444"/>
                </a:solidFill>
                <a:latin typeface="Times New Roman"/>
                <a:cs typeface="Times New Roman"/>
              </a:rPr>
              <a:t>Градском организацијом глувих Београда</a:t>
            </a: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Остварена је сарадња са одбојкашким камповима Вање Грбића и Дејана </a:t>
            </a: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Брђовића</a:t>
            </a:r>
            <a:endParaRPr lang="sr-Cyrl-RS" sz="2000" spc="-5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55600" marR="46545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Cyrl-R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Успостављена је сарадња са </a:t>
            </a:r>
            <a:r>
              <a:rPr lang="en-US" sz="20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</a:t>
            </a:r>
            <a:r>
              <a:rPr lang="sr-Cyrl-R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</a:t>
            </a:r>
            <a:r>
              <a:rPr lang="sr-Cyrl-R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превенцију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0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сузбијање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насиља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sz="20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школама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називом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>
                <a:solidFill>
                  <a:schemeClr val="tx2"/>
                </a:solidFill>
                <a:latin typeface="Times New Roman"/>
                <a:cs typeface="Times New Roman"/>
              </a:rPr>
              <a:t>„</a:t>
            </a:r>
            <a:r>
              <a:rPr lang="en-US" sz="2000" b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Чувам</a:t>
            </a:r>
            <a:r>
              <a:rPr lang="en-US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sr-Cyrl-RS" sz="2000" spc="-5">
                <a:solidFill>
                  <a:schemeClr val="tx2"/>
                </a:solidFill>
                <a:latin typeface="Times New Roman"/>
                <a:cs typeface="Times New Roman"/>
              </a:rPr>
              <a:t>“ </a:t>
            </a:r>
            <a:endParaRPr lang="sr-Cyrl-RS" sz="2000" spc="-5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65455" indent="457200">
              <a:lnSpc>
                <a:spcPct val="150000"/>
              </a:lnSpc>
            </a:pPr>
            <a:endParaRPr sz="2000" b="1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01193"/>
            <a:ext cx="64008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 algn="ctr">
              <a:lnSpc>
                <a:spcPct val="100000"/>
              </a:lnSpc>
              <a:spcBef>
                <a:spcPts val="100"/>
              </a:spcBef>
            </a:pPr>
            <a:r>
              <a:rPr sz="2800" b="1" spc="-75">
                <a:solidFill>
                  <a:srgbClr val="1940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b="1" spc="-75">
                <a:solidFill>
                  <a:srgbClr val="1940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b="1" u="sng" spc="-5">
                <a:solidFill>
                  <a:srgbClr val="19408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www.pametnoibezbedno.gov.r</a:t>
            </a:r>
            <a:r>
              <a:rPr lang="sr-Latn-RS" sz="2800" b="1" u="sng" spc="-5">
                <a:solidFill>
                  <a:srgbClr val="19408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endParaRPr sz="2800" b="1" u="sng" spc="-5">
              <a:solidFill>
                <a:srgbClr val="19408D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814" y="1066800"/>
            <a:ext cx="10694372" cy="4026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5125" indent="457200">
              <a:lnSpc>
                <a:spcPct val="100000"/>
              </a:lnSpc>
              <a:spcBef>
                <a:spcPts val="100"/>
              </a:spcBef>
            </a:pPr>
            <a:endParaRPr lang="sr-Cyrl-RS" sz="2000" spc="-5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55600" marR="365125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-5" err="1">
                <a:latin typeface="Times New Roman"/>
                <a:cs typeface="Times New Roman"/>
              </a:rPr>
              <a:t>Сајт</a:t>
            </a:r>
            <a:r>
              <a:rPr sz="2000">
                <a:latin typeface="Times New Roman"/>
                <a:cs typeface="Times New Roman"/>
              </a:rPr>
              <a:t> </a:t>
            </a:r>
            <a:r>
              <a:rPr lang="sr-Latn-RS" sz="2000" b="1">
                <a:solidFill>
                  <a:schemeClr val="tx2"/>
                </a:solidFill>
                <a:latin typeface="Times New Roman"/>
                <a:cs typeface="Times New Roman"/>
              </a:rPr>
              <a:t>www.pametnoibezbedno.gov.rs</a:t>
            </a:r>
            <a:r>
              <a:rPr lang="sr-Latn-RS" sz="200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представља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канал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путем којег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едукатори</a:t>
            </a:r>
            <a:r>
              <a:rPr sz="2000" spc="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Националног контакт </a:t>
            </a:r>
            <a:r>
              <a:rPr sz="2000" spc="-484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центра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за безбедност деце на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uFill>
                  <a:solidFill>
                    <a:srgbClr val="F6B614"/>
                  </a:solidFill>
                </a:uFill>
                <a:latin typeface="Times New Roman"/>
                <a:cs typeface="Times New Roman"/>
              </a:rPr>
              <a:t>интернету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врше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онлајн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едукацију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грађана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endParaRPr lang="sr-Cyrl-RS" sz="2000" spc="-5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 marR="5080" indent="457200">
              <a:lnSpc>
                <a:spcPct val="100000"/>
              </a:lnSpc>
            </a:pPr>
            <a:endParaRPr lang="sr-Cyrl-RS" sz="200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20</a:t>
            </a:r>
            <a:r>
              <a:rPr lang="sr-Latn-RS" sz="2000">
                <a:solidFill>
                  <a:srgbClr val="4B4444"/>
                </a:solidFill>
                <a:latin typeface="Times New Roman"/>
                <a:cs typeface="Times New Roman"/>
              </a:rPr>
              <a:t>2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1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започет је процес </a:t>
            </a: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редизајнирања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сајта </a:t>
            </a:r>
            <a:r>
              <a:rPr lang="sr-Cyrl-RS" sz="2000" spc="-5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прилагођавања слабовидим, слепим и глувонемим особама).</a:t>
            </a:r>
          </a:p>
          <a:p>
            <a:pPr marL="12700" marR="5080" indent="457200">
              <a:lnSpc>
                <a:spcPct val="100000"/>
              </a:lnSpc>
            </a:pPr>
            <a:endParaRPr lang="sr-Cyrl-RS" sz="2000" spc="-5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r-Cyrl-RS" sz="2000" spc="-5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опуњен</a:t>
            </a:r>
            <a:r>
              <a:rPr lang="sr-Latn-RS" sz="2000" spc="10">
                <a:solidFill>
                  <a:srgbClr val="4B4444"/>
                </a:solidFill>
                <a:latin typeface="Times New Roman"/>
                <a:cs typeface="Times New Roman"/>
              </a:rPr>
              <a:t> je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одељ</a:t>
            </a:r>
            <a:r>
              <a:rPr lang="sr-Latn-RS" sz="2000">
                <a:solidFill>
                  <a:srgbClr val="4B4444"/>
                </a:solidFill>
                <a:latin typeface="Times New Roman"/>
                <a:cs typeface="Times New Roman"/>
              </a:rPr>
              <a:t>a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к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b="1" spc="-5" err="1">
                <a:solidFill>
                  <a:schemeClr val="tx2"/>
                </a:solidFill>
                <a:latin typeface="Times New Roman"/>
                <a:cs typeface="Times New Roman"/>
              </a:rPr>
              <a:t>Диг</a:t>
            </a:r>
            <a:r>
              <a:rPr lang="sr-Cyrl-RS" sz="2000" b="1" spc="-5">
                <a:solidFill>
                  <a:schemeClr val="tx2"/>
                </a:solidFill>
                <a:latin typeface="Times New Roman"/>
                <a:cs typeface="Times New Roman"/>
              </a:rPr>
              <a:t>и</a:t>
            </a:r>
            <a:r>
              <a:rPr sz="2000" b="1" spc="-5" err="1">
                <a:solidFill>
                  <a:schemeClr val="tx2"/>
                </a:solidFill>
                <a:latin typeface="Times New Roman"/>
                <a:cs typeface="Times New Roman"/>
              </a:rPr>
              <a:t>тална</a:t>
            </a:r>
            <a:r>
              <a:rPr sz="20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 b="1" spc="-5">
                <a:solidFill>
                  <a:schemeClr val="tx2"/>
                </a:solidFill>
                <a:latin typeface="Times New Roman"/>
                <a:cs typeface="Times New Roman"/>
              </a:rPr>
              <a:t>библиотека</a:t>
            </a:r>
            <a:r>
              <a:rPr sz="2000" b="1" spc="2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оквиру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које</a:t>
            </a:r>
            <a:r>
              <a:rPr sz="20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налазе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информативни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едукативни</a:t>
            </a:r>
            <a:r>
              <a:rPr sz="2000" spc="2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материјали</a:t>
            </a:r>
            <a:r>
              <a:rPr sz="2000" spc="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правилној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безбедној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употреби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дигиталних</a:t>
            </a:r>
            <a:r>
              <a:rPr sz="2000" spc="5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технологија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r-Cyrl-RS" sz="200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200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3A52-9714-4B69-8882-BAAD560FE0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" y="4319833"/>
            <a:ext cx="4038600" cy="2136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F01E3-6B32-412C-BFCE-B7656EC9EC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319833"/>
            <a:ext cx="4361079" cy="21369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C09CE4-A3F6-4F78-A2E0-86E05A5D7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2" y="266700"/>
            <a:ext cx="4800600" cy="320040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090C36-215D-4617-9AEB-A6265CCC0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58" y="266700"/>
            <a:ext cx="4914900" cy="327660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13A44E-F6F4-4143-B670-6BB9CCE56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55" y="3543300"/>
            <a:ext cx="4572000" cy="30480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69590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1800" y="1358900"/>
            <a:ext cx="11503025" cy="5034280"/>
            <a:chOff x="431800" y="1358900"/>
            <a:chExt cx="11503025" cy="5034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92900" y="1358900"/>
              <a:ext cx="5241302" cy="50339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800" y="1485900"/>
              <a:ext cx="6406134" cy="40178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807035"/>
            <a:ext cx="11277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8890" algn="ctr">
              <a:lnSpc>
                <a:spcPct val="100000"/>
              </a:lnSpc>
              <a:spcBef>
                <a:spcPts val="100"/>
              </a:spcBef>
            </a:pPr>
            <a:r>
              <a:rPr sz="4000" b="1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Извештај </a:t>
            </a:r>
            <a:r>
              <a:rPr sz="4000" b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4000" b="1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раду </a:t>
            </a:r>
            <a:r>
              <a:rPr sz="4000" b="1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Националног </a:t>
            </a:r>
            <a:r>
              <a:rPr sz="4000" b="1" spc="-5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sz="4000" b="1" spc="-3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sz="4000" b="1" spc="-2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4000" b="1" spc="-3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4000" b="1" spc="-2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 </a:t>
            </a:r>
            <a:r>
              <a:rPr sz="4000" b="1" spc="-885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4000" b="1" spc="-1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sz="4000" b="1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4000" b="1" spc="-1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sz="4000" b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4000" b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4000" b="1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endParaRPr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092" y="1066800"/>
            <a:ext cx="104578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6870" marR="5080" indent="-4154804">
              <a:lnSpc>
                <a:spcPct val="100000"/>
              </a:lnSpc>
              <a:spcBef>
                <a:spcPts val="100"/>
              </a:spcBef>
            </a:pPr>
            <a:r>
              <a:rPr sz="2800" b="1" u="sng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sz="2800" b="1" u="sng" spc="3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центaр</a:t>
            </a:r>
            <a:r>
              <a:rPr sz="2800" b="1" u="sng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800" b="1" u="sng" spc="-2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2800" b="1" u="sng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деце</a:t>
            </a:r>
            <a:r>
              <a:rPr sz="2800" b="1" u="sng" spc="-2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800" b="1" u="sng" spc="-885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endParaRPr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1741" y="1879571"/>
            <a:ext cx="10797540" cy="4090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Национални контакт центар за безбедност деце на интернету почео је </a:t>
            </a:r>
            <a:r>
              <a:rPr sz="2400" spc="-5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err="1">
                <a:solidFill>
                  <a:srgbClr val="4B4444"/>
                </a:solidFill>
                <a:latin typeface="Times New Roman"/>
                <a:cs typeface="Times New Roman"/>
              </a:rPr>
              <a:t>радом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endParaRPr lang="sr-Cyrl-RS" sz="240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27. </a:t>
            </a:r>
            <a:r>
              <a:rPr sz="2400" spc="-58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фебруара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2017.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представља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јединствено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место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пружање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савета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паметном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безбедном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коришћењу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интернета,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као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прослеђивање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пријава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4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штетном,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непримереном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или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нелегалном садржају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понашању</a:t>
            </a:r>
            <a:r>
              <a:rPr sz="24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на интернету.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err="1">
                <a:solidFill>
                  <a:srgbClr val="4B4444"/>
                </a:solidFill>
                <a:latin typeface="Times New Roman"/>
                <a:cs typeface="Times New Roman"/>
              </a:rPr>
              <a:t>Комуникација</a:t>
            </a:r>
            <a:r>
              <a:rPr sz="2400" spc="-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400" spc="-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Центром</a:t>
            </a:r>
            <a:r>
              <a:rPr sz="24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успоставља</a:t>
            </a:r>
            <a:r>
              <a:rPr sz="24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4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путем: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19833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>
                <a:solidFill>
                  <a:srgbClr val="00B0F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bit@mtt.gov.rs</a:t>
            </a:r>
            <a:endParaRPr sz="24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>
                <a:solidFill>
                  <a:srgbClr val="00B0F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www.pametnoibezbedno.gov.rs</a:t>
            </a:r>
            <a:endParaRPr sz="2400">
              <a:solidFill>
                <a:srgbClr val="00B0F0"/>
              </a:solidFill>
              <a:latin typeface="Times New Roman"/>
              <a:cs typeface="Times New Roman"/>
            </a:endParaRPr>
          </a:p>
          <a:p>
            <a:pPr marL="736600" indent="-723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400" spc="-5">
                <a:solidFill>
                  <a:srgbClr val="4B4444"/>
                </a:solidFill>
                <a:latin typeface="Times New Roman"/>
                <a:cs typeface="Times New Roman"/>
              </a:rPr>
              <a:t>PAMETNO&amp;BEZBEDNO</a:t>
            </a:r>
            <a:endParaRPr sz="2400">
              <a:latin typeface="Times New Roman"/>
              <a:cs typeface="Times New Roman"/>
            </a:endParaRPr>
          </a:p>
          <a:p>
            <a:pPr marL="736600" indent="-723900">
              <a:lnSpc>
                <a:spcPct val="100000"/>
              </a:lnSpc>
              <a:buClr>
                <a:srgbClr val="345D7E"/>
              </a:buClr>
              <a:buSzPct val="102083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400">
                <a:solidFill>
                  <a:srgbClr val="4B4444"/>
                </a:solidFill>
                <a:latin typeface="Times New Roman"/>
                <a:cs typeface="Times New Roman"/>
              </a:rPr>
              <a:t>#pametnoibezbedno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90600" y="5138584"/>
            <a:ext cx="495300" cy="831850"/>
            <a:chOff x="914400" y="5486403"/>
            <a:chExt cx="495300" cy="8318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200" y="5956294"/>
              <a:ext cx="374147" cy="3617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5486403"/>
              <a:ext cx="494784" cy="4750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025842"/>
            <a:ext cx="106680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663" marR="5080" indent="11113" algn="ctr">
              <a:lnSpc>
                <a:spcPct val="100000"/>
              </a:lnSpc>
              <a:spcBef>
                <a:spcPts val="100"/>
              </a:spcBef>
            </a:pPr>
            <a:r>
              <a:rPr sz="2800" b="1" u="sng" spc="-5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en-US"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Националног</a:t>
            </a:r>
            <a:r>
              <a:rPr lang="en-US"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lang="en-US"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en-US"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 на </a:t>
            </a:r>
            <a:r>
              <a:rPr sz="2800" b="1" u="sng" spc="-685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sz="2800" b="1" u="sng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 20</a:t>
            </a:r>
            <a:r>
              <a:rPr lang="sr-Cyrl-RS"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години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1035" y="2438400"/>
            <a:ext cx="1031753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>
              <a:lnSpc>
                <a:spcPct val="100000"/>
              </a:lnSpc>
              <a:spcBef>
                <a:spcPts val="100"/>
              </a:spcBef>
              <a:buSzPct val="102500"/>
              <a:buFont typeface="Arial"/>
              <a:buChar char="•"/>
              <a:tabLst>
                <a:tab pos="0" algn="l"/>
              </a:tabLst>
            </a:pP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Едукациј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е</a:t>
            </a:r>
            <a:r>
              <a:rPr lang="en-US"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н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	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терену</a:t>
            </a:r>
            <a:r>
              <a:rPr lang="en-US"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е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дукациј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en-US"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дец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е</a:t>
            </a:r>
            <a:r>
              <a:rPr lang="en-US"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	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родитеља</a:t>
            </a:r>
            <a:r>
              <a:rPr lang="en-US"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lang="en-US"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правилно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ј</a:t>
            </a:r>
            <a:r>
              <a:rPr lang="en-US"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употреби</a:t>
            </a:r>
            <a:r>
              <a:rPr lang="en-US"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интернет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lang="en-US"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опасностима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које вребају децу на интернету)</a:t>
            </a:r>
            <a:endParaRPr sz="2000">
              <a:latin typeface="Times New Roman"/>
              <a:cs typeface="Times New Roman"/>
            </a:endParaRPr>
          </a:p>
          <a:p>
            <a:pPr marL="342900" marR="889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Онлајн едукације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путем сајта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налога на друштвеним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мрежама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(</a:t>
            </a:r>
            <a:r>
              <a:rPr lang="sr-Cyrl-RS" sz="2000" err="1">
                <a:solidFill>
                  <a:srgbClr val="4B4444"/>
                </a:solidFill>
                <a:latin typeface="Times New Roman"/>
                <a:cs typeface="Times New Roman"/>
              </a:rPr>
              <a:t>вебинари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 и к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онтинуирано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ажурирање </a:t>
            </a:r>
            <a:r>
              <a:rPr sz="2000" spc="-484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садржаја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 сајту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друштвеним мрежама)</a:t>
            </a:r>
            <a:endParaRPr sz="2000">
              <a:latin typeface="Times New Roman"/>
              <a:cs typeface="Times New Roman"/>
            </a:endParaRPr>
          </a:p>
          <a:p>
            <a:pPr marL="342900" marR="762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Сарадња са надлежним институцијама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органима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(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к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реирање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и упућивање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предмета контакт </a:t>
            </a:r>
            <a:r>
              <a:rPr sz="2000" spc="-484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особама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из надлежних институција са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којима Центар сарађује)</a:t>
            </a:r>
            <a:endParaRPr sz="2000">
              <a:latin typeface="Times New Roman"/>
              <a:cs typeface="Times New Roman"/>
            </a:endParaRPr>
          </a:p>
          <a:p>
            <a:pPr marL="342900" marR="8255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Сарадња</a:t>
            </a:r>
            <a:r>
              <a:rPr sz="2000" spc="34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3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међународним</a:t>
            </a:r>
            <a:r>
              <a:rPr sz="2000" spc="35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3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домаћим</a:t>
            </a:r>
            <a:r>
              <a:rPr sz="2000" spc="33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организацијама</a:t>
            </a:r>
            <a:r>
              <a:rPr sz="2000" spc="3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рганизација</a:t>
            </a:r>
            <a:r>
              <a:rPr sz="2000" spc="3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догађаја</a:t>
            </a:r>
            <a:r>
              <a:rPr sz="2000" spc="34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3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креирање </a:t>
            </a:r>
            <a:r>
              <a:rPr sz="2000" spc="-484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заједничких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материјала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циљу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подизања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свести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могућим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опасностима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интернету)</a:t>
            </a:r>
            <a:endParaRPr sz="2000"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Учешће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организација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многобројних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догађаја</a:t>
            </a:r>
            <a:r>
              <a:rPr sz="2000" spc="-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конференција</a:t>
            </a:r>
            <a:endParaRPr lang="sr-Cyrl-RS" sz="2000" spc="-5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Сарадња са часописима за децу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907" y="914400"/>
            <a:ext cx="769491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Организација</a:t>
            </a:r>
            <a:r>
              <a:rPr sz="2800" b="1" u="sng" spc="1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800" b="1" u="sng" spc="-2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учешће</a:t>
            </a:r>
            <a:r>
              <a:rPr sz="2800" b="1" u="sng" spc="-2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</a:t>
            </a:r>
            <a:r>
              <a:rPr sz="2800" b="1" u="sng" spc="-1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следећим</a:t>
            </a:r>
            <a:r>
              <a:rPr sz="2800" b="1" u="sng" spc="-2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догађајима</a:t>
            </a:r>
            <a:r>
              <a:rPr sz="20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:</a:t>
            </a:r>
            <a:endParaRPr sz="2000" b="1" u="sng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599" y="2209800"/>
            <a:ext cx="10685529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Међународни</a:t>
            </a:r>
            <a:r>
              <a:rPr sz="2000" spc="-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дан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безбедног</a:t>
            </a:r>
            <a:r>
              <a:rPr sz="2000" spc="2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интернета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2</a:t>
            </a:r>
            <a:r>
              <a:rPr lang="en-US" sz="2000">
                <a:solidFill>
                  <a:srgbClr val="4B4444"/>
                </a:solidFill>
                <a:latin typeface="Times New Roman"/>
                <a:cs typeface="Times New Roman"/>
              </a:rPr>
              <a:t>02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1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Latn-RS" sz="2000" err="1">
                <a:solidFill>
                  <a:srgbClr val="4B4444"/>
                </a:solidFill>
                <a:latin typeface="Times New Roman"/>
                <a:cs typeface="Times New Roman"/>
              </a:rPr>
              <a:t>Safer</a:t>
            </a:r>
            <a:r>
              <a:rPr lang="sr-Latn-RS" sz="2000">
                <a:solidFill>
                  <a:srgbClr val="4B4444"/>
                </a:solidFill>
                <a:latin typeface="Times New Roman"/>
                <a:cs typeface="Times New Roman"/>
              </a:rPr>
              <a:t> internet </a:t>
            </a:r>
            <a:r>
              <a:rPr lang="sr-Latn-RS" sz="2000" err="1">
                <a:solidFill>
                  <a:srgbClr val="4B4444"/>
                </a:solidFill>
                <a:latin typeface="Times New Roman"/>
                <a:cs typeface="Times New Roman"/>
              </a:rPr>
              <a:t>day</a:t>
            </a:r>
            <a:r>
              <a:rPr lang="sr-Latn-RS" sz="2000">
                <a:solidFill>
                  <a:srgbClr val="4B4444"/>
                </a:solidFill>
                <a:latin typeface="Times New Roman"/>
                <a:cs typeface="Times New Roman"/>
              </a:rPr>
              <a:t> 202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1</a:t>
            </a:r>
            <a:r>
              <a:rPr lang="sr-Latn-RS" sz="2000">
                <a:solidFill>
                  <a:srgbClr val="4B4444"/>
                </a:solidFill>
                <a:latin typeface="Times New Roman"/>
                <a:cs typeface="Times New Roman"/>
              </a:rPr>
              <a:t>.)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Hackteen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Дигитална Експедиција – караван дигиталних вештина, писмености и безбедности</a:t>
            </a:r>
            <a:r>
              <a:rPr lang="sr-Latn-RS"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који је посетио 16 градова Србије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Учешће на </a:t>
            </a: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вебинарима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-5">
                <a:solidFill>
                  <a:srgbClr val="4B4444"/>
                </a:solidFill>
                <a:latin typeface="Times New Roman"/>
                <a:cs typeface="Times New Roman"/>
              </a:rPr>
              <a:t>SIC +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-5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Latn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Safer</a:t>
            </a:r>
            <a:r>
              <a:rPr lang="sr-Latn-RS" sz="2000" spc="-5">
                <a:solidFill>
                  <a:srgbClr val="4B4444"/>
                </a:solidFill>
                <a:latin typeface="Times New Roman"/>
                <a:cs typeface="Times New Roman"/>
              </a:rPr>
              <a:t> Internet Centar) 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програма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Вебинари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за родитеље на тему „Како да заштитите своје дете у </a:t>
            </a: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онлине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свету“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Вебинари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за учитеље у организацији </a:t>
            </a: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Унитас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фонда и Удружења сомборских учитеља, под називом </a:t>
            </a:r>
            <a:r>
              <a:rPr lang="sr-Cyrl-RS" sz="2000" spc="-5">
                <a:solidFill>
                  <a:schemeClr val="tx2"/>
                </a:solidFill>
                <a:latin typeface="Times New Roman"/>
                <a:cs typeface="Times New Roman"/>
              </a:rPr>
              <a:t>„Заштита деце од опасности на интернету и трговине људима“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Сарадња са Саветом Европе 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Снимљене су и постављене презентације за децу, родитеље и наставнике на РТС Планети као део онлајн наставе</a:t>
            </a:r>
          </a:p>
          <a:p>
            <a:pPr marL="355600" indent="-342900"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Презентација о НКЦ–у </a:t>
            </a:r>
            <a:r>
              <a:rPr lang="sr-Cyrl-RS" sz="200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R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Криминалистичко – полицијском универзитету за полицијске службенике који ће примати позиве на линији за пријаву случајева трговине људима. </a:t>
            </a: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2000" spc="-5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102500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sr-Cyrl-RS" sz="2000" spc="-5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8895" y="392507"/>
            <a:ext cx="19342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073" y="844627"/>
            <a:ext cx="10668000" cy="5760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8965">
              <a:lnSpc>
                <a:spcPct val="150000"/>
              </a:lnSpc>
              <a:spcBef>
                <a:spcPts val="100"/>
              </a:spcBef>
            </a:pP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Укупна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комуникација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регисторована у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Националном контакт центру за безбедност деце на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интернету,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остварена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путем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телефонских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позива, мeјлова, пријава путем сајта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друштвених </a:t>
            </a:r>
            <a:r>
              <a:rPr sz="2000" spc="-484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мрежа</a:t>
            </a:r>
            <a:r>
              <a:rPr sz="20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>
                <a:solidFill>
                  <a:srgbClr val="4B4444"/>
                </a:solidFill>
                <a:latin typeface="Times New Roman"/>
                <a:cs typeface="Times New Roman"/>
              </a:rPr>
              <a:t>2021. </a:t>
            </a:r>
            <a:r>
              <a:rPr sz="2000" b="1" spc="-5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b="1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износи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b="1" spc="-5">
                <a:solidFill>
                  <a:srgbClr val="001F60"/>
                </a:solidFill>
                <a:latin typeface="Times New Roman"/>
                <a:cs typeface="Times New Roman"/>
              </a:rPr>
              <a:t>6822</a:t>
            </a:r>
            <a:r>
              <a:rPr sz="2000" b="1">
                <a:solidFill>
                  <a:srgbClr val="001F6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Укупно</a:t>
            </a:r>
            <a:r>
              <a:rPr sz="2000" spc="-2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креираних</a:t>
            </a:r>
            <a:r>
              <a:rPr sz="2000" spc="-2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предмета:</a:t>
            </a:r>
            <a:r>
              <a:rPr sz="2000" spc="15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Latn-RS" sz="2000" b="1" spc="1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1165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саветодавне</a:t>
            </a:r>
            <a:r>
              <a:rPr sz="2000" spc="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природе:</a:t>
            </a:r>
            <a:r>
              <a:rPr sz="2000" spc="-2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-2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10</a:t>
            </a:r>
            <a:r>
              <a:rPr lang="sr-Latn-RS" sz="2000" b="1" spc="-2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92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Прослеђени</a:t>
            </a:r>
            <a:r>
              <a:rPr sz="2000" spc="-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институцијама:</a:t>
            </a:r>
            <a:r>
              <a:rPr sz="2000" spc="5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7</a:t>
            </a:r>
            <a:r>
              <a:rPr lang="sr-Latn-RS" sz="2000" b="1" spc="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Највећи број предмета који су креирани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Центру су предмети који су заведени под категоријом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информисања, саветовања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едукације. Овакав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тип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предмета представљају пријаве које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оператери </a:t>
            </a:r>
            <a:r>
              <a:rPr sz="2000" spc="-484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Центра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решавају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без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упућивања и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најчешће се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односе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 категорије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техничке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подршке,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родитељског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надзора, пријава лажних или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хакованих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налога, као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савети пунолетним грађанима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који начин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они треба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да поступе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уколико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су мета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интернет насиља.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6301" y="619424"/>
            <a:ext cx="3038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Упућени</a:t>
            </a:r>
            <a:r>
              <a:rPr sz="2800" b="1" u="sng" spc="-8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1447800"/>
            <a:ext cx="10242279" cy="433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Поред предмета који су заведени под категоријом информисања,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Центру се формирају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упућују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надлежним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институцијама,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20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21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године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упућен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је</a:t>
            </a:r>
            <a:r>
              <a:rPr sz="2000" spc="4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>
                <a:solidFill>
                  <a:srgbClr val="4B4444"/>
                </a:solidFill>
                <a:latin typeface="Times New Roman"/>
                <a:cs typeface="Times New Roman"/>
              </a:rPr>
              <a:t>7</a:t>
            </a:r>
            <a:r>
              <a:rPr lang="sr-Latn-RS" sz="2000" b="1">
                <a:solidFill>
                  <a:srgbClr val="4B4444"/>
                </a:solidFill>
                <a:latin typeface="Times New Roman"/>
                <a:cs typeface="Times New Roman"/>
              </a:rPr>
              <a:t>3</a:t>
            </a:r>
            <a:r>
              <a:rPr sz="2000" b="1" spc="-5">
                <a:solidFill>
                  <a:srgbClr val="4B4444"/>
                </a:solidFill>
                <a:latin typeface="Times New Roman"/>
                <a:cs typeface="Times New Roman"/>
              </a:rPr>
              <a:t> предмет.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Тужилаштво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високотехнолошки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криминал:</a:t>
            </a:r>
            <a:r>
              <a:rPr sz="2000" spc="-1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8</a:t>
            </a:r>
            <a:endParaRPr sz="2000" b="1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Основна</a:t>
            </a:r>
            <a:r>
              <a:rPr sz="2000" spc="-2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јавна</a:t>
            </a:r>
            <a:r>
              <a:rPr sz="2000" spc="-1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тужилаштва:</a:t>
            </a:r>
            <a:r>
              <a:rPr sz="2000" spc="-2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spc="-2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Министарство</a:t>
            </a:r>
            <a:r>
              <a:rPr sz="2000" spc="-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унутрашњих</a:t>
            </a:r>
            <a:r>
              <a:rPr sz="2000" spc="-2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послова:</a:t>
            </a:r>
            <a:r>
              <a:rPr sz="2000" spc="-25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4</a:t>
            </a:r>
            <a:r>
              <a:rPr lang="sr-Latn-RS" sz="2000" b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Министарство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науке,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просвете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технолошког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развоја:</a:t>
            </a:r>
            <a:r>
              <a:rPr sz="2000" spc="-15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en-US" sz="2000" b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19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Министарство</a:t>
            </a:r>
            <a:r>
              <a:rPr sz="2000" spc="-3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здравља:</a:t>
            </a:r>
            <a:r>
              <a:rPr sz="2000" spc="-25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en-US" sz="2000" b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Центри за социјални рад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-10">
                <a:solidFill>
                  <a:srgbClr val="001F60"/>
                </a:solidFill>
                <a:latin typeface="Times New Roman"/>
                <a:cs typeface="Times New Roman"/>
              </a:rPr>
              <a:t> </a:t>
            </a:r>
            <a:r>
              <a:rPr lang="sr-Latn-RS" sz="2000" b="1" spc="-1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0</a:t>
            </a:r>
            <a:endParaRPr sz="2000" b="1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238760">
              <a:lnSpc>
                <a:spcPct val="100000"/>
              </a:lnSpc>
            </a:pP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Највећи број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упућених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предмета представљају пријаве које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себи садрже кривична дела под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категоријама врбовање,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узнемиравање и 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дечија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порнографија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упућене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су Тужилаштву за 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високотехнолошки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криминал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Министарству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унутрашњих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послова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1977" y="480004"/>
            <a:ext cx="19157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Превенција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7878" y="1079684"/>
            <a:ext cx="10682127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 20</a:t>
            </a:r>
            <a:r>
              <a:rPr lang="sr-Cyrl-RS" sz="2000">
                <a:solidFill>
                  <a:srgbClr val="4B4444"/>
                </a:solidFill>
                <a:latin typeface="Times New Roman"/>
                <a:cs typeface="Times New Roman"/>
              </a:rPr>
              <a:t>21</a:t>
            </a:r>
            <a:r>
              <a:rPr sz="200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године едукатори Националног контакт центра за безбедност деце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, због </a:t>
            </a:r>
            <a:r>
              <a:rPr lang="sr-Latn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covid</a:t>
            </a:r>
            <a:r>
              <a:rPr lang="sr-Latn-RS"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пандемије</a:t>
            </a:r>
            <a:r>
              <a:rPr lang="sr-Latn-RS" sz="2000" spc="-5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и поштовања епидемиолошких мера, одржали су 3 </a:t>
            </a: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вебинара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за учитеље, 3 за родитеље и 3 за ученике.</a:t>
            </a:r>
            <a:endParaRPr lang="en-US" sz="2000" spc="-5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Осим </a:t>
            </a: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вебинара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, наши </a:t>
            </a:r>
            <a:r>
              <a:rPr lang="sr-Cyrl-RS" sz="2000" spc="-5" err="1">
                <a:solidFill>
                  <a:srgbClr val="4B4444"/>
                </a:solidFill>
                <a:latin typeface="Times New Roman"/>
                <a:cs typeface="Times New Roman"/>
              </a:rPr>
              <a:t>едукатори</a:t>
            </a:r>
            <a:r>
              <a:rPr lang="sr-Cyrl-RS" sz="2000" spc="-5">
                <a:solidFill>
                  <a:srgbClr val="4B4444"/>
                </a:solidFill>
                <a:latin typeface="Times New Roman"/>
                <a:cs typeface="Times New Roman"/>
              </a:rPr>
              <a:t> одржали су 66 презентација широм Србије, где је присуствовало  1470 деце и 130 родитеља.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29C2DE-F0E4-4C87-8AF7-C7F80DC55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59" y="2590800"/>
            <a:ext cx="3767987" cy="2509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2013F-3800-441C-BFCF-48960252C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44" y="3429000"/>
            <a:ext cx="3764660" cy="2509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C8A898-DF15-4132-A7CD-B17FA0B006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7" y="3966311"/>
            <a:ext cx="3760573" cy="25097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D8D5-DAE7-4877-A53A-2FE05A52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22860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r-Cyrl-RS" sz="2800" b="1">
                <a:solidFill>
                  <a:srgbClr val="1940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Дигитална експедиција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71A82-75DC-45D9-8327-C1A169E6D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889" y="1219200"/>
            <a:ext cx="9872871" cy="4038600"/>
          </a:xfrm>
        </p:spPr>
        <p:txBody>
          <a:bodyPr>
            <a:normAutofit/>
          </a:bodyPr>
          <a:lstStyle/>
          <a:p>
            <a:pPr>
              <a:buClr>
                <a:srgbClr val="19408D"/>
              </a:buClr>
            </a:pPr>
            <a:r>
              <a:rPr 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иницијативу Кабинета председнице Владе Републике Србије, Ане Брнабић, и у партнерству са организацијама USAID, Propulsion и UNDP, уз подршку Министарства трговине, туризма и телекомуникација, Министарства за рад, запошљавање, борачка и социјална питања, Канцеларије за информационе технологије и електронску управу, покренута је Дигитална експедиција, караван дигиталних вештина, писмености и безбедности који је посетито 16 градова Србије у наредна четири месеца.</a:t>
            </a:r>
          </a:p>
          <a:p>
            <a:pPr>
              <a:buClr>
                <a:srgbClr val="19408D"/>
              </a:buClr>
            </a:pPr>
            <a:r>
              <a:rPr lang="ru-RU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овим предавањима, едукатори центра су представљали добре и лоше стране интернета, а што је још важније, научили грађане и грађанке како да безбедно користе интернет и заштите себе и своју децу.</a:t>
            </a:r>
            <a:endParaRPr lang="sr-Cyrl-RS" sz="2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A175-99F4-4A07-B726-75E976F96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0"/>
            <a:ext cx="4343400" cy="266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E7F1D-4831-4180-B633-E80B18B34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2" b="23333"/>
          <a:stretch/>
        </p:blipFill>
        <p:spPr>
          <a:xfrm>
            <a:off x="457200" y="4362450"/>
            <a:ext cx="595254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798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947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Corbel</vt:lpstr>
      <vt:lpstr>Times New Roman</vt:lpstr>
      <vt:lpstr>Calibri</vt:lpstr>
      <vt:lpstr>Arial</vt:lpstr>
      <vt:lpstr>Basis</vt:lpstr>
      <vt:lpstr>PowerPoint Presentation</vt:lpstr>
      <vt:lpstr>Извештај о раду Националног  контакт центра за безбедност деце  на интернету за 2021. годину</vt:lpstr>
      <vt:lpstr>Национални контакт центaр за безбедност деце на  интернету</vt:lpstr>
      <vt:lpstr>Активности Националног контакт центра за безбедност деце на  интернету у 2021. години</vt:lpstr>
      <vt:lpstr>PowerPoint Presentation</vt:lpstr>
      <vt:lpstr>Статистика</vt:lpstr>
      <vt:lpstr>Упућени предмети</vt:lpstr>
      <vt:lpstr>Превенција</vt:lpstr>
      <vt:lpstr>Дигитална експедиција</vt:lpstr>
      <vt:lpstr>Сарадња</vt:lpstr>
      <vt:lpstr>    www.pametnoibezbedno.gov.rs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Zamzar</dc:creator>
  <cp:lastModifiedBy>Marko Dubak</cp:lastModifiedBy>
  <cp:revision>66</cp:revision>
  <dcterms:created xsi:type="dcterms:W3CDTF">2021-02-06T09:36:50Z</dcterms:created>
  <dcterms:modified xsi:type="dcterms:W3CDTF">2022-03-25T10:22:00Z</dcterms:modified>
</cp:coreProperties>
</file>